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9" r:id="rId2"/>
    <p:sldId id="279" r:id="rId3"/>
    <p:sldId id="282" r:id="rId4"/>
    <p:sldId id="283" r:id="rId5"/>
    <p:sldId id="276" r:id="rId6"/>
    <p:sldId id="284" r:id="rId7"/>
    <p:sldId id="280" r:id="rId8"/>
    <p:sldId id="281" r:id="rId9"/>
    <p:sldId id="285" r:id="rId10"/>
    <p:sldId id="286" r:id="rId11"/>
    <p:sldId id="287" r:id="rId12"/>
    <p:sldId id="288" r:id="rId13"/>
    <p:sldId id="289" r:id="rId14"/>
    <p:sldId id="290" r:id="rId15"/>
    <p:sldId id="292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300" r:id="rId24"/>
    <p:sldId id="301" r:id="rId25"/>
    <p:sldId id="302" r:id="rId26"/>
    <p:sldId id="303" r:id="rId27"/>
    <p:sldId id="304" r:id="rId28"/>
    <p:sldId id="306" r:id="rId29"/>
    <p:sldId id="305" r:id="rId30"/>
    <p:sldId id="307" r:id="rId31"/>
    <p:sldId id="308" r:id="rId32"/>
    <p:sldId id="309" r:id="rId33"/>
    <p:sldId id="310" r:id="rId34"/>
    <p:sldId id="311" r:id="rId35"/>
    <p:sldId id="312" r:id="rId36"/>
    <p:sldId id="313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74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84AD"/>
    <a:srgbClr val="014E6A"/>
    <a:srgbClr val="AE0203"/>
    <a:srgbClr val="711000"/>
    <a:srgbClr val="01431D"/>
    <a:srgbClr val="01621F"/>
    <a:srgbClr val="AF0000"/>
    <a:srgbClr val="DCE797"/>
    <a:srgbClr val="637067"/>
    <a:srgbClr val="89D7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64171" autoAdjust="0"/>
  </p:normalViewPr>
  <p:slideViewPr>
    <p:cSldViewPr snapToGrid="0">
      <p:cViewPr varScale="1">
        <p:scale>
          <a:sx n="44" d="100"/>
          <a:sy n="44" d="100"/>
        </p:scale>
        <p:origin x="-1740" y="-102"/>
      </p:cViewPr>
      <p:guideLst>
        <p:guide orient="horz" pos="3748"/>
        <p:guide orient="horz" pos="550"/>
        <p:guide pos="688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2020-10-22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2020-10-22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页面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16:9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宽幅画面比例尺寸；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统一格式为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PPTX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dirty="0"/>
              <a:t>请注意：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dirty="0"/>
              <a:t>1. </a:t>
            </a:r>
            <a:r>
              <a:rPr lang="zh-CN" altLang="en-US" dirty="0"/>
              <a:t>课名：微软雅黑</a:t>
            </a:r>
            <a:r>
              <a:rPr lang="en-US" altLang="zh-CN" dirty="0"/>
              <a:t>48</a:t>
            </a:r>
            <a:r>
              <a:rPr lang="zh-CN" altLang="en-US" dirty="0"/>
              <a:t>号字；</a:t>
            </a:r>
            <a:endParaRPr lang="en-US" altLang="zh-CN" dirty="0"/>
          </a:p>
          <a:p>
            <a:r>
              <a:rPr lang="en-US" altLang="zh-CN" dirty="0"/>
              <a:t>2.</a:t>
            </a:r>
            <a:r>
              <a:rPr lang="zh-CN" altLang="en-US" sz="1200" b="0" dirty="0"/>
              <a:t>（第一课时）</a:t>
            </a:r>
            <a:r>
              <a:rPr lang="zh-CN" altLang="en-US" dirty="0"/>
              <a:t>：微软雅黑</a:t>
            </a:r>
            <a:r>
              <a:rPr lang="en-US" altLang="zh-CN" dirty="0"/>
              <a:t>32</a:t>
            </a:r>
            <a:r>
              <a:rPr lang="zh-CN" altLang="en-US" dirty="0"/>
              <a:t>号字；</a:t>
            </a:r>
            <a:endParaRPr lang="en-US" altLang="zh-CN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3.</a:t>
            </a:r>
            <a:r>
              <a:rPr lang="zh-CN" altLang="en-US" dirty="0"/>
              <a:t>学校名称：请填写全称；</a:t>
            </a:r>
            <a:endParaRPr lang="en-US" altLang="zh-CN" b="1" dirty="0"/>
          </a:p>
          <a:p>
            <a:r>
              <a:rPr lang="en-US" altLang="zh-CN" dirty="0"/>
              <a:t>4.</a:t>
            </a:r>
            <a:r>
              <a:rPr lang="zh-CN" altLang="en-US" dirty="0"/>
              <a:t>学科、年级、主讲人、学校：华文楷体</a:t>
            </a:r>
            <a:r>
              <a:rPr lang="en-US" altLang="zh-CN" dirty="0"/>
              <a:t>28</a:t>
            </a:r>
            <a:r>
              <a:rPr lang="zh-CN" altLang="en-US" dirty="0"/>
              <a:t>号字（具体根据文字量可适当调整）。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英文</a:t>
            </a:r>
            <a:endParaRPr lang="en-US" altLang="zh-CN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1.</a:t>
            </a:r>
            <a:r>
              <a:rPr lang="zh-CN" altLang="en-US" dirty="0"/>
              <a:t>课名：字体以</a:t>
            </a:r>
            <a:r>
              <a:rPr lang="en-US" altLang="zh-CN" dirty="0"/>
              <a:t>Times New Roman</a:t>
            </a:r>
            <a:r>
              <a:rPr lang="zh-CN" altLang="en-US" dirty="0"/>
              <a:t>为主，字号一般使用</a:t>
            </a:r>
            <a:r>
              <a:rPr lang="en-US" altLang="zh-CN" dirty="0"/>
              <a:t>32—36</a:t>
            </a:r>
            <a:r>
              <a:rPr lang="zh-CN" altLang="en-US" dirty="0"/>
              <a:t>号，特别强调可以用</a:t>
            </a:r>
            <a:r>
              <a:rPr lang="en-US" altLang="zh-CN" dirty="0"/>
              <a:t>40</a:t>
            </a:r>
            <a:r>
              <a:rPr lang="zh-CN" altLang="en-US" dirty="0"/>
              <a:t>号；</a:t>
            </a:r>
            <a:endParaRPr lang="en-US" altLang="zh-CN" dirty="0"/>
          </a:p>
          <a:p>
            <a:r>
              <a:rPr lang="en-US" altLang="zh-CN" dirty="0"/>
              <a:t>2.</a:t>
            </a:r>
            <a:r>
              <a:rPr lang="zh-CN" altLang="en-US" dirty="0"/>
              <a:t>（</a:t>
            </a:r>
            <a:r>
              <a:rPr lang="en-US" altLang="zh-CN" dirty="0"/>
              <a:t>Period</a:t>
            </a:r>
            <a:r>
              <a:rPr lang="en-US" altLang="zh-CN" baseline="0" dirty="0"/>
              <a:t> 1</a:t>
            </a:r>
            <a:r>
              <a:rPr lang="zh-CN" altLang="en-US" dirty="0"/>
              <a:t>）：字体使用</a:t>
            </a:r>
            <a:r>
              <a:rPr lang="en-US" altLang="zh-CN" dirty="0"/>
              <a:t>Arial</a:t>
            </a:r>
            <a:r>
              <a:rPr lang="zh-CN" altLang="en-US" dirty="0"/>
              <a:t>，字号为</a:t>
            </a:r>
            <a:r>
              <a:rPr lang="en-US" altLang="zh-CN" dirty="0"/>
              <a:t>28</a:t>
            </a:r>
            <a:r>
              <a:rPr lang="zh-CN" altLang="en-US" dirty="0"/>
              <a:t>；</a:t>
            </a:r>
            <a:endParaRPr lang="en-US" altLang="zh-CN" dirty="0"/>
          </a:p>
          <a:p>
            <a:r>
              <a:rPr lang="en-US" altLang="zh-CN" dirty="0"/>
              <a:t>3.</a:t>
            </a:r>
            <a:r>
              <a:rPr lang="zh-CN" altLang="en-US" dirty="0"/>
              <a:t>正文一般用</a:t>
            </a:r>
            <a:r>
              <a:rPr lang="en-US" altLang="zh-CN" dirty="0"/>
              <a:t>24—28</a:t>
            </a:r>
            <a:r>
              <a:rPr lang="zh-CN" altLang="en-US" dirty="0"/>
              <a:t>号，特别强调可用</a:t>
            </a:r>
            <a:r>
              <a:rPr lang="en-US" altLang="zh-CN" dirty="0"/>
              <a:t>32</a:t>
            </a:r>
            <a:r>
              <a:rPr lang="zh-CN" altLang="en-US" dirty="0"/>
              <a:t>号。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注意标点的规范（例如：中文省略号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……，可用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Shift+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数字键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打出中文省略号，英文省略号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932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请注意：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1.</a:t>
            </a:r>
            <a:r>
              <a:rPr lang="zh-CN" altLang="en-US" dirty="0"/>
              <a:t>正文标题为：黑体，</a:t>
            </a:r>
            <a:r>
              <a:rPr lang="en-US" altLang="zh-CN" dirty="0"/>
              <a:t>30</a:t>
            </a:r>
            <a:r>
              <a:rPr lang="zh-CN" altLang="en-US" dirty="0"/>
              <a:t>号字；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2.</a:t>
            </a:r>
            <a:r>
              <a:rPr lang="zh-CN" altLang="en-US" dirty="0"/>
              <a:t>正文内容为：华文楷体，尽量不小于</a:t>
            </a:r>
            <a:r>
              <a:rPr lang="en-US" altLang="zh-CN" dirty="0"/>
              <a:t>24</a:t>
            </a:r>
            <a:r>
              <a:rPr lang="zh-CN" altLang="en-US" dirty="0"/>
              <a:t>号，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/>
              <a:t>根据文字量可适当调整。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英文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1.</a:t>
            </a:r>
            <a:r>
              <a:rPr lang="zh-CN" altLang="en-US" dirty="0"/>
              <a:t>正文标题为：以</a:t>
            </a:r>
            <a:r>
              <a:rPr lang="en-US" altLang="zh-CN" dirty="0"/>
              <a:t>Times New Roman</a:t>
            </a:r>
            <a:r>
              <a:rPr lang="zh-CN" altLang="en-US" dirty="0"/>
              <a:t>为主</a:t>
            </a:r>
            <a:r>
              <a:rPr lang="en-US" altLang="zh-CN" dirty="0"/>
              <a:t>,</a:t>
            </a:r>
            <a:r>
              <a:rPr lang="zh-CN" altLang="en-US" dirty="0"/>
              <a:t>可搭配使用</a:t>
            </a:r>
            <a:r>
              <a:rPr lang="en-US" altLang="zh-CN" dirty="0"/>
              <a:t>Arial</a:t>
            </a:r>
            <a:r>
              <a:rPr lang="zh-CN" altLang="en-US" dirty="0"/>
              <a:t>。字号为</a:t>
            </a:r>
            <a:r>
              <a:rPr lang="en-US" altLang="zh-CN" dirty="0"/>
              <a:t>32—36</a:t>
            </a:r>
            <a:r>
              <a:rPr lang="zh-CN" altLang="en-US" dirty="0"/>
              <a:t>号，特别强调可以用</a:t>
            </a:r>
            <a:r>
              <a:rPr lang="en-US" altLang="zh-CN" dirty="0"/>
              <a:t>40</a:t>
            </a:r>
            <a:r>
              <a:rPr lang="zh-CN" altLang="en-US" dirty="0"/>
              <a:t>号。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2.</a:t>
            </a:r>
            <a:r>
              <a:rPr lang="zh-CN" altLang="en-US" dirty="0"/>
              <a:t>正文内容为：以</a:t>
            </a:r>
            <a:r>
              <a:rPr lang="en-US" altLang="zh-CN" dirty="0"/>
              <a:t>Times New Roman</a:t>
            </a:r>
            <a:r>
              <a:rPr lang="zh-CN" altLang="en-US" dirty="0"/>
              <a:t>为主</a:t>
            </a:r>
            <a:r>
              <a:rPr lang="en-US" altLang="zh-CN" dirty="0"/>
              <a:t>,</a:t>
            </a:r>
            <a:r>
              <a:rPr lang="zh-CN" altLang="en-US" dirty="0"/>
              <a:t>可搭配使用</a:t>
            </a:r>
            <a:r>
              <a:rPr lang="en-US" altLang="zh-CN" dirty="0"/>
              <a:t>Arial</a:t>
            </a:r>
            <a:r>
              <a:rPr lang="zh-CN" altLang="en-US" dirty="0"/>
              <a:t>。字号为</a:t>
            </a:r>
            <a:r>
              <a:rPr lang="en-US" altLang="zh-CN" dirty="0"/>
              <a:t>24—28</a:t>
            </a:r>
            <a:r>
              <a:rPr lang="zh-CN" altLang="en-US" dirty="0"/>
              <a:t>号，特别强调可用</a:t>
            </a:r>
            <a:r>
              <a:rPr lang="en-US" altLang="zh-CN" dirty="0"/>
              <a:t>32</a:t>
            </a:r>
            <a:r>
              <a:rPr lang="zh-CN" altLang="en-US" dirty="0"/>
              <a:t>号。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1287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请注意：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1.</a:t>
            </a:r>
            <a:r>
              <a:rPr lang="zh-CN" altLang="en-US" dirty="0"/>
              <a:t>正文标题为：黑体，</a:t>
            </a:r>
            <a:r>
              <a:rPr lang="en-US" altLang="zh-CN" dirty="0"/>
              <a:t>30</a:t>
            </a:r>
            <a:r>
              <a:rPr lang="zh-CN" altLang="en-US" dirty="0"/>
              <a:t>号字；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2.</a:t>
            </a:r>
            <a:r>
              <a:rPr lang="zh-CN" altLang="en-US" dirty="0"/>
              <a:t>正文内容为：华文楷体，尽量不小于</a:t>
            </a:r>
            <a:r>
              <a:rPr lang="en-US" altLang="zh-CN" dirty="0"/>
              <a:t>24</a:t>
            </a:r>
            <a:r>
              <a:rPr lang="zh-CN" altLang="en-US" dirty="0"/>
              <a:t>号，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/>
              <a:t>根据文字量可适当调整。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英文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1.</a:t>
            </a:r>
            <a:r>
              <a:rPr lang="zh-CN" altLang="en-US" dirty="0"/>
              <a:t>正文标题为：以</a:t>
            </a:r>
            <a:r>
              <a:rPr lang="en-US" altLang="zh-CN" dirty="0"/>
              <a:t>Times New Roman</a:t>
            </a:r>
            <a:r>
              <a:rPr lang="zh-CN" altLang="en-US" dirty="0"/>
              <a:t>为主</a:t>
            </a:r>
            <a:r>
              <a:rPr lang="en-US" altLang="zh-CN" dirty="0"/>
              <a:t>,</a:t>
            </a:r>
            <a:r>
              <a:rPr lang="zh-CN" altLang="en-US" dirty="0"/>
              <a:t>可搭配使用</a:t>
            </a:r>
            <a:r>
              <a:rPr lang="en-US" altLang="zh-CN" dirty="0"/>
              <a:t>Arial</a:t>
            </a:r>
            <a:r>
              <a:rPr lang="zh-CN" altLang="en-US" dirty="0"/>
              <a:t>。字号为</a:t>
            </a:r>
            <a:r>
              <a:rPr lang="en-US" altLang="zh-CN" dirty="0"/>
              <a:t>32—36</a:t>
            </a:r>
            <a:r>
              <a:rPr lang="zh-CN" altLang="en-US" dirty="0"/>
              <a:t>号，特别强调可以用</a:t>
            </a:r>
            <a:r>
              <a:rPr lang="en-US" altLang="zh-CN" dirty="0"/>
              <a:t>40</a:t>
            </a:r>
            <a:r>
              <a:rPr lang="zh-CN" altLang="en-US" dirty="0"/>
              <a:t>号。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2.</a:t>
            </a:r>
            <a:r>
              <a:rPr lang="zh-CN" altLang="en-US" dirty="0"/>
              <a:t>正文内容为：以</a:t>
            </a:r>
            <a:r>
              <a:rPr lang="en-US" altLang="zh-CN" dirty="0"/>
              <a:t>Times New Roman</a:t>
            </a:r>
            <a:r>
              <a:rPr lang="zh-CN" altLang="en-US" dirty="0"/>
              <a:t>为主</a:t>
            </a:r>
            <a:r>
              <a:rPr lang="en-US" altLang="zh-CN" dirty="0"/>
              <a:t>,</a:t>
            </a:r>
            <a:r>
              <a:rPr lang="zh-CN" altLang="en-US" dirty="0"/>
              <a:t>可搭配使用</a:t>
            </a:r>
            <a:r>
              <a:rPr lang="en-US" altLang="zh-CN" dirty="0"/>
              <a:t>Arial</a:t>
            </a:r>
            <a:r>
              <a:rPr lang="zh-CN" altLang="en-US" dirty="0"/>
              <a:t>。字号为</a:t>
            </a:r>
            <a:r>
              <a:rPr lang="en-US" altLang="zh-CN" dirty="0"/>
              <a:t>24—28</a:t>
            </a:r>
            <a:r>
              <a:rPr lang="zh-CN" altLang="en-US" dirty="0"/>
              <a:t>号，特别强调可用</a:t>
            </a:r>
            <a:r>
              <a:rPr lang="en-US" altLang="zh-CN" dirty="0"/>
              <a:t>32</a:t>
            </a:r>
            <a:r>
              <a:rPr lang="zh-CN" altLang="en-US" dirty="0"/>
              <a:t>号。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128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514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51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87727" y="3619499"/>
            <a:ext cx="7273974" cy="1056835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主讲人：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2020-10-22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标题 1"/>
          <p:cNvSpPr txBox="1">
            <a:spLocks/>
          </p:cNvSpPr>
          <p:nvPr userDrawn="1"/>
        </p:nvSpPr>
        <p:spPr>
          <a:xfrm>
            <a:off x="1762653" y="728664"/>
            <a:ext cx="6682317" cy="7704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3600" dirty="0">
                <a:solidFill>
                  <a:schemeClr val="bg1"/>
                </a:solidFill>
              </a:rPr>
              <a:t>国家中小学课程资源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353079" y="2830103"/>
            <a:ext cx="40957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866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2020-10-22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标题 1"/>
          <p:cNvSpPr txBox="1">
            <a:spLocks/>
          </p:cNvSpPr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高中生物学</a:t>
            </a:r>
          </a:p>
        </p:txBody>
      </p:sp>
    </p:spTree>
    <p:extLst>
      <p:ext uri="{BB962C8B-B14F-4D97-AF65-F5344CB8AC3E}">
        <p14:creationId xmlns:p14="http://schemas.microsoft.com/office/powerpoint/2010/main" val="4074317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标题 1"/>
          <p:cNvSpPr txBox="1">
            <a:spLocks/>
          </p:cNvSpPr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高中生物学</a:t>
            </a:r>
          </a:p>
        </p:txBody>
      </p:sp>
    </p:spTree>
    <p:extLst>
      <p:ext uri="{BB962C8B-B14F-4D97-AF65-F5344CB8AC3E}">
        <p14:creationId xmlns:p14="http://schemas.microsoft.com/office/powerpoint/2010/main" val="1802960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2020-10-22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92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6" r:id="rId3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055688" y="2044237"/>
            <a:ext cx="10080625" cy="1006475"/>
          </a:xfrm>
        </p:spPr>
        <p:txBody>
          <a:bodyPr/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第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 群落的结构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第一课时）</a:t>
            </a:r>
          </a:p>
        </p:txBody>
      </p:sp>
      <p:sp>
        <p:nvSpPr>
          <p:cNvPr id="6" name="副标题 2"/>
          <p:cNvSpPr txBox="1">
            <a:spLocks/>
          </p:cNvSpPr>
          <p:nvPr/>
        </p:nvSpPr>
        <p:spPr>
          <a:xfrm>
            <a:off x="1775012" y="3595816"/>
            <a:ext cx="9105808" cy="9943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/>
              <a:t>年    级：</a:t>
            </a:r>
            <a:r>
              <a:rPr lang="zh-CN" altLang="en-US" sz="2800" dirty="0" smtClean="0"/>
              <a:t>高二                      </a:t>
            </a:r>
            <a:r>
              <a:rPr lang="zh-CN" altLang="en-US" sz="2800" dirty="0"/>
              <a:t>学    科：生物学（人教版）</a:t>
            </a:r>
          </a:p>
          <a:p>
            <a:r>
              <a:rPr lang="zh-CN" altLang="en-US" sz="2800" dirty="0"/>
              <a:t>主讲人</a:t>
            </a:r>
            <a:r>
              <a:rPr lang="zh-CN" altLang="en-US" sz="2800" dirty="0" smtClean="0"/>
              <a:t>：</a:t>
            </a:r>
            <a:r>
              <a:rPr lang="zh-CN" altLang="en-US" sz="2800" dirty="0"/>
              <a:t>梁东</a:t>
            </a:r>
            <a:r>
              <a:rPr lang="zh-CN" altLang="en-US" sz="2800" dirty="0" smtClean="0"/>
              <a:t>                      学    </a:t>
            </a:r>
            <a:r>
              <a:rPr lang="zh-CN" altLang="en-US" sz="2800" dirty="0"/>
              <a:t>校</a:t>
            </a:r>
            <a:r>
              <a:rPr lang="zh-CN" altLang="en-US" sz="2800" dirty="0" smtClean="0"/>
              <a:t>：北京市第一〇一中学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066356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57943" y="154120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群落的物种组成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2545079" y="2376272"/>
            <a:ext cx="7140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一个群落的物种数目，称为物种丰富度。</a:t>
            </a:r>
            <a:endParaRPr lang="en-US" altLang="zh-CN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177113" y="3363774"/>
            <a:ext cx="8403801" cy="2797541"/>
            <a:chOff x="653143" y="3690340"/>
            <a:chExt cx="7745953" cy="2130864"/>
          </a:xfrm>
        </p:grpSpPr>
        <p:grpSp>
          <p:nvGrpSpPr>
            <p:cNvPr id="16" name="Group 11"/>
            <p:cNvGrpSpPr>
              <a:grpSpLocks/>
            </p:cNvGrpSpPr>
            <p:nvPr/>
          </p:nvGrpSpPr>
          <p:grpSpPr bwMode="auto">
            <a:xfrm>
              <a:off x="653143" y="3690340"/>
              <a:ext cx="1928588" cy="1439626"/>
              <a:chOff x="2304" y="2440"/>
              <a:chExt cx="1824" cy="1266"/>
            </a:xfrm>
          </p:grpSpPr>
          <p:pic>
            <p:nvPicPr>
              <p:cNvPr id="28" name="Picture 1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04" y="2440"/>
                <a:ext cx="1824" cy="1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29" name="Rectangle 13"/>
              <p:cNvSpPr>
                <a:spLocks noChangeArrowheads="1"/>
              </p:cNvSpPr>
              <p:nvPr/>
            </p:nvSpPr>
            <p:spPr bwMode="auto">
              <a:xfrm>
                <a:off x="2700" y="3385"/>
                <a:ext cx="1152" cy="3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SzPct val="100000"/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SzPct val="100000"/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SzPct val="100000"/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SzPct val="100000"/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SzPct val="100000"/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9pPr>
              </a:lstStyle>
              <a:p>
                <a:pPr eaLnBrk="0" hangingPunct="0">
                  <a:spcBef>
                    <a:spcPct val="50000"/>
                  </a:spcBef>
                </a:pPr>
                <a:r>
                  <a:rPr kumimoji="1" lang="zh-CN" altLang="en-US" sz="2000" b="1" dirty="0">
                    <a:solidFill>
                      <a:schemeClr val="bg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针叶林</a:t>
                </a:r>
                <a:endParaRPr kumimoji="1" lang="zh-CN" altLang="en-US" sz="28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17" name="Group 8"/>
            <p:cNvGrpSpPr>
              <a:grpSpLocks/>
            </p:cNvGrpSpPr>
            <p:nvPr/>
          </p:nvGrpSpPr>
          <p:grpSpPr bwMode="auto">
            <a:xfrm>
              <a:off x="2677620" y="3691950"/>
              <a:ext cx="1967953" cy="1439824"/>
              <a:chOff x="3227" y="1680"/>
              <a:chExt cx="1872" cy="1273"/>
            </a:xfrm>
          </p:grpSpPr>
          <p:pic>
            <p:nvPicPr>
              <p:cNvPr id="26" name="Picture 9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27" y="1680"/>
                <a:ext cx="1872" cy="1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27" name="Rectangle 10"/>
              <p:cNvSpPr>
                <a:spLocks noChangeArrowheads="1"/>
              </p:cNvSpPr>
              <p:nvPr/>
            </p:nvSpPr>
            <p:spPr bwMode="auto">
              <a:xfrm>
                <a:off x="3403" y="2604"/>
                <a:ext cx="1488" cy="34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SzPct val="100000"/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SzPct val="100000"/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SzPct val="100000"/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SzPct val="100000"/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SzPct val="100000"/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9pPr>
              </a:lstStyle>
              <a:p>
                <a:pPr eaLnBrk="0" hangingPunct="0">
                  <a:spcBef>
                    <a:spcPct val="50000"/>
                  </a:spcBef>
                </a:pPr>
                <a:r>
                  <a:rPr kumimoji="1" lang="zh-CN" altLang="en-US" sz="2000" b="1" dirty="0">
                    <a:solidFill>
                      <a:schemeClr val="bg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落叶阔叶林</a:t>
                </a:r>
                <a:endParaRPr kumimoji="1" lang="zh-CN" altLang="en-US" sz="28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18" name="Group 5"/>
            <p:cNvGrpSpPr>
              <a:grpSpLocks/>
            </p:cNvGrpSpPr>
            <p:nvPr/>
          </p:nvGrpSpPr>
          <p:grpSpPr bwMode="auto">
            <a:xfrm>
              <a:off x="4733227" y="3707480"/>
              <a:ext cx="1841747" cy="1443442"/>
              <a:chOff x="2603" y="595"/>
              <a:chExt cx="1824" cy="1250"/>
            </a:xfrm>
          </p:grpSpPr>
          <p:pic>
            <p:nvPicPr>
              <p:cNvPr id="24" name="Picture 6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03" y="595"/>
                <a:ext cx="1824" cy="1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25" name="Rectangle 7"/>
              <p:cNvSpPr>
                <a:spLocks noChangeArrowheads="1"/>
              </p:cNvSpPr>
              <p:nvPr/>
            </p:nvSpPr>
            <p:spPr bwMode="auto">
              <a:xfrm>
                <a:off x="2826" y="1479"/>
                <a:ext cx="1488" cy="3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SzPct val="100000"/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SzPct val="100000"/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SzPct val="100000"/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SzPct val="100000"/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SzPct val="100000"/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9pPr>
              </a:lstStyle>
              <a:p>
                <a:pPr eaLnBrk="0" hangingPunct="0">
                  <a:spcBef>
                    <a:spcPct val="50000"/>
                  </a:spcBef>
                </a:pPr>
                <a:r>
                  <a:rPr kumimoji="1" lang="zh-CN" altLang="en-US" sz="2000" b="1" dirty="0">
                    <a:solidFill>
                      <a:schemeClr val="bg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常绿阔叶林</a:t>
                </a:r>
                <a:endParaRPr kumimoji="1" lang="zh-CN" altLang="en-US" sz="28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19" name="Group 2"/>
            <p:cNvGrpSpPr>
              <a:grpSpLocks/>
            </p:cNvGrpSpPr>
            <p:nvPr/>
          </p:nvGrpSpPr>
          <p:grpSpPr bwMode="auto">
            <a:xfrm>
              <a:off x="6662058" y="3707983"/>
              <a:ext cx="1737038" cy="1460695"/>
              <a:chOff x="464" y="624"/>
              <a:chExt cx="1872" cy="1267"/>
            </a:xfrm>
          </p:grpSpPr>
          <p:pic>
            <p:nvPicPr>
              <p:cNvPr id="22" name="Picture 3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4" y="624"/>
                <a:ext cx="1872" cy="1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23" name="Rectangle 4"/>
              <p:cNvSpPr>
                <a:spLocks noChangeArrowheads="1"/>
              </p:cNvSpPr>
              <p:nvPr/>
            </p:nvSpPr>
            <p:spPr bwMode="auto">
              <a:xfrm>
                <a:off x="693" y="1515"/>
                <a:ext cx="1377" cy="3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SzPct val="100000"/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SzPct val="100000"/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SzPct val="100000"/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SzPct val="100000"/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SzPct val="100000"/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9pPr>
              </a:lstStyle>
              <a:p>
                <a:pPr eaLnBrk="0" hangingPunct="0">
                  <a:spcBef>
                    <a:spcPct val="50000"/>
                  </a:spcBef>
                </a:pPr>
                <a:r>
                  <a:rPr kumimoji="1" lang="zh-CN" altLang="en-US" sz="2000" b="1" dirty="0">
                    <a:solidFill>
                      <a:schemeClr val="bg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热带雨林</a:t>
                </a:r>
                <a:endParaRPr kumimoji="1" lang="zh-CN" altLang="en-US" sz="28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sp>
          <p:nvSpPr>
            <p:cNvPr id="20" name="右箭头 19"/>
            <p:cNvSpPr/>
            <p:nvPr/>
          </p:nvSpPr>
          <p:spPr>
            <a:xfrm>
              <a:off x="1835147" y="5106591"/>
              <a:ext cx="6263820" cy="714613"/>
            </a:xfrm>
            <a:prstGeom prst="rightArrow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071243" y="5246187"/>
              <a:ext cx="22865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物种丰富度</a:t>
              </a:r>
              <a:endPara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2478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57943" y="154120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群落的物种组成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3089354" y="2398043"/>
            <a:ext cx="7140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在群落中，有些物种不仅仅数量很多，它们对群落中其他物种的影响也很大，往往占据优势。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451076" y="3483427"/>
            <a:ext cx="8151614" cy="2552069"/>
            <a:chOff x="622312" y="3817680"/>
            <a:chExt cx="7794360" cy="2130732"/>
          </a:xfrm>
        </p:grpSpPr>
        <p:pic>
          <p:nvPicPr>
            <p:cNvPr id="10" name="Picture 2" descr="https://bkimg.cdn.bcebos.com/pic/023b5bb5c9ea15ceabc6632ab3003af33a87b2ed?x-bce-process=image/resize,m_lfit,w_268,limit_1/format,f_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312" y="3839451"/>
              <a:ext cx="2342063" cy="16604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2093535" y="5486747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米槠</a:t>
              </a:r>
            </a:p>
          </p:txBody>
        </p:sp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7411" y="3817680"/>
              <a:ext cx="2263767" cy="1660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矩形 16"/>
            <p:cNvSpPr/>
            <p:nvPr/>
          </p:nvSpPr>
          <p:spPr>
            <a:xfrm>
              <a:off x="4793142" y="5464979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甜槠</a:t>
              </a:r>
              <a:endPara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99522" y="3843519"/>
              <a:ext cx="2417150" cy="1612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7536291" y="5464982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木荷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362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57943" y="154120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群落的物种组成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2501537" y="2354501"/>
            <a:ext cx="7140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在群落中，有些物种不仅仅数量很多，它们对群落中其他物种的影响也很大，往往占据优势。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716573" y="3614055"/>
            <a:ext cx="6816497" cy="2530296"/>
            <a:chOff x="1345000" y="3805248"/>
            <a:chExt cx="6533475" cy="2186706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5000" y="3805248"/>
              <a:ext cx="3071764" cy="1727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3595734" y="5486747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狗脊</a:t>
              </a:r>
            </a:p>
          </p:txBody>
        </p:sp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9419" y="3848790"/>
              <a:ext cx="2899056" cy="1727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矩形 16"/>
            <p:cNvSpPr/>
            <p:nvPr/>
          </p:nvSpPr>
          <p:spPr>
            <a:xfrm>
              <a:off x="7013781" y="5530289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芒萁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362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57943" y="154120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群落的物种组成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2719247" y="2398043"/>
            <a:ext cx="7140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群落的物种组成不是固定不变的。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92930" y="3188417"/>
            <a:ext cx="7917842" cy="2967441"/>
            <a:chOff x="594792" y="3362585"/>
            <a:chExt cx="7917842" cy="2967441"/>
          </a:xfrm>
        </p:grpSpPr>
        <p:pic>
          <p:nvPicPr>
            <p:cNvPr id="10" name="Picture 4" descr="https://timgsa.baidu.com/timg?image&amp;quality=80&amp;size=b9999_10000&amp;sec=1597401299015&amp;di=20692d9f192ebaff97542afdbf0bb8d1&amp;imgtype=0&amp;src=http%3A%2F%2Fimg.mp.itc.cn%2Fq_mini%2Cc_zoom%2Cw_640%2Fupload%2F20161110%2F2dbf8c24f62a496e8611e5dae407e5da_th.jpe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792" y="3362585"/>
              <a:ext cx="4782751" cy="20775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9944" y="3384356"/>
              <a:ext cx="2923201" cy="2077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2046520" y="5499029"/>
              <a:ext cx="646611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羊草为中国内蒙古东部和东北西部天然草场上的重要</a:t>
              </a:r>
              <a:r>
                <a:rPr lang="zh-CN" altLang="en-US" sz="24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牧草</a:t>
              </a:r>
              <a:endPara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362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57943" y="154120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群落的物种组成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2566850" y="2354501"/>
            <a:ext cx="7140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群落的物种组成不是固定不变的。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408189" y="3208048"/>
            <a:ext cx="2581548" cy="2791555"/>
            <a:chOff x="818906" y="3360445"/>
            <a:chExt cx="2581548" cy="2791555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8906" y="3360445"/>
              <a:ext cx="2581548" cy="2327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1969449" y="5690335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糙隐子草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760567" y="3012106"/>
            <a:ext cx="4276016" cy="2973275"/>
            <a:chOff x="4214826" y="3186274"/>
            <a:chExt cx="4276016" cy="2973275"/>
          </a:xfrm>
        </p:grpSpPr>
        <p:pic>
          <p:nvPicPr>
            <p:cNvPr id="17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4826" y="3186274"/>
              <a:ext cx="3557574" cy="2501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矩形 17"/>
            <p:cNvSpPr/>
            <p:nvPr/>
          </p:nvSpPr>
          <p:spPr>
            <a:xfrm rot="10800000" flipV="1">
              <a:off x="4354337" y="5697884"/>
              <a:ext cx="413650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过度放牧后碱蓬占优势</a:t>
              </a:r>
              <a:endPara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362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3185179" y="1525192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研究土壤小动物类群的丰富度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2572845" y="2342552"/>
            <a:ext cx="76522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采集方法：取样器取样法</a:t>
            </a:r>
            <a:endParaRPr lang="en-US" altLang="zh-CN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2594619" y="2930372"/>
            <a:ext cx="76522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统计方法：</a:t>
            </a:r>
            <a:r>
              <a:rPr lang="en-US" altLang="zh-CN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记名计算法</a:t>
            </a:r>
            <a:endParaRPr lang="en-US" altLang="zh-CN" sz="28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2.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目测估计法</a:t>
            </a:r>
            <a:endParaRPr lang="en-US" altLang="zh-CN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922" y="3172597"/>
            <a:ext cx="3824028" cy="2375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7840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3185179" y="1525192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研究土壤小动物类群的丰富度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2355135" y="2386094"/>
            <a:ext cx="76522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方法步骤：准备</a:t>
            </a:r>
            <a:r>
              <a:rPr lang="en-US" altLang="zh-CN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取样</a:t>
            </a:r>
            <a:r>
              <a:rPr lang="en-US" altLang="zh-CN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采集小动物</a:t>
            </a:r>
            <a:r>
              <a:rPr lang="en-US" altLang="zh-CN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观察和分类</a:t>
            </a:r>
            <a:r>
              <a:rPr lang="en-US" altLang="zh-CN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统计和分析</a:t>
            </a:r>
            <a:endParaRPr lang="en-US" altLang="zh-CN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37289" y="3760631"/>
            <a:ext cx="657225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53398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3185179" y="1525192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研究土壤小动物类群的丰富度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3574314" y="5608205"/>
            <a:ext cx="5918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视频选自人民教育电子音像出版社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826" y="2459861"/>
            <a:ext cx="6134100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339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8"/>
          <p:cNvSpPr txBox="1"/>
          <p:nvPr/>
        </p:nvSpPr>
        <p:spPr>
          <a:xfrm>
            <a:off x="2100001" y="5650034"/>
            <a:ext cx="5918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视频选自人民教育电子音像出版社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文本框 71681"/>
          <p:cNvSpPr>
            <a:spLocks noChangeArrowheads="1"/>
          </p:cNvSpPr>
          <p:nvPr/>
        </p:nvSpPr>
        <p:spPr bwMode="auto">
          <a:xfrm>
            <a:off x="2235988" y="1690880"/>
            <a:ext cx="39004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视频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：用诱虫器采集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77490" y="3379408"/>
            <a:ext cx="19949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此</a:t>
            </a:r>
            <a:r>
              <a:rPr lang="zh-CN" altLang="en-US" dirty="0" smtClean="0"/>
              <a:t>图为视频截图，</a:t>
            </a:r>
            <a:r>
              <a:rPr lang="zh-CN" altLang="en-US" dirty="0" smtClean="0">
                <a:solidFill>
                  <a:srgbClr val="FF0000"/>
                </a:solidFill>
              </a:rPr>
              <a:t>请播放视频“人教社视频”。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489" y="2454130"/>
            <a:ext cx="3890617" cy="293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339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3185179" y="1525192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研究土壤小动物类群的丰富度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71681"/>
          <p:cNvSpPr>
            <a:spLocks noChangeArrowheads="1"/>
          </p:cNvSpPr>
          <p:nvPr/>
        </p:nvSpPr>
        <p:spPr bwMode="auto">
          <a:xfrm>
            <a:off x="2566714" y="2390745"/>
            <a:ext cx="39004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观察</a:t>
            </a:r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和分类：</a:t>
            </a:r>
          </a:p>
        </p:txBody>
      </p:sp>
      <p:pic>
        <p:nvPicPr>
          <p:cNvPr id="11" name="图片 71683" descr="未命名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703" y="2484525"/>
            <a:ext cx="4045050" cy="2164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71690"/>
          <p:cNvSpPr>
            <a:spLocks noChangeArrowheads="1"/>
          </p:cNvSpPr>
          <p:nvPr/>
        </p:nvSpPr>
        <p:spPr bwMode="auto">
          <a:xfrm>
            <a:off x="3133025" y="4844587"/>
            <a:ext cx="6846887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借助有关图鉴查清小动物的名称，并进行</a:t>
            </a:r>
            <a:r>
              <a:rPr lang="zh-CN" altLang="en-US" sz="2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分类；</a:t>
            </a:r>
            <a:endParaRPr lang="zh-CN" altLang="en-US" sz="24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文本框 71691"/>
          <p:cNvSpPr>
            <a:spLocks noChangeArrowheads="1"/>
          </p:cNvSpPr>
          <p:nvPr/>
        </p:nvSpPr>
        <p:spPr bwMode="auto">
          <a:xfrm>
            <a:off x="3122366" y="5410654"/>
            <a:ext cx="6951297" cy="676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无法知道小动物名称的，可记为</a:t>
            </a:r>
            <a:r>
              <a:rPr lang="zh-CN" altLang="en-US" sz="2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“待鉴定×</a:t>
            </a:r>
            <a:r>
              <a:rPr lang="zh-CN" altLang="en-US" sz="2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Arial" charset="0"/>
              </a:rPr>
              <a:t>×”？</a:t>
            </a:r>
            <a:endParaRPr lang="zh-CN" altLang="en-US" sz="24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398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/>
      <p:bldP spid="13" grpId="0" animBg="1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7661" y="2102655"/>
            <a:ext cx="3794031" cy="3240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2" descr="https://bpic.i588ku.com/element_pic/20/06/30/0c5917ac6a9340b4c1541bdc12898b88.jpg!/fw/224/quality/90/unsharp/true/compress/tru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118" y="3199075"/>
            <a:ext cx="2133600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94075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3185179" y="1525192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研究土壤小动物类群的丰富度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71681"/>
          <p:cNvSpPr>
            <a:spLocks noChangeArrowheads="1"/>
          </p:cNvSpPr>
          <p:nvPr/>
        </p:nvSpPr>
        <p:spPr bwMode="auto">
          <a:xfrm>
            <a:off x="2479630" y="2434287"/>
            <a:ext cx="39004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观察</a:t>
            </a:r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和分类：</a:t>
            </a:r>
          </a:p>
        </p:txBody>
      </p:sp>
      <p:pic>
        <p:nvPicPr>
          <p:cNvPr id="11" name="螨类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733730" y="2594806"/>
            <a:ext cx="3674758" cy="2756069"/>
          </a:xfrm>
          <a:prstGeom prst="rect">
            <a:avLst/>
          </a:prstGeom>
        </p:spPr>
      </p:pic>
      <p:sp>
        <p:nvSpPr>
          <p:cNvPr id="12" name="文本框 8"/>
          <p:cNvSpPr txBox="1"/>
          <p:nvPr/>
        </p:nvSpPr>
        <p:spPr>
          <a:xfrm>
            <a:off x="4968562" y="5541179"/>
            <a:ext cx="3515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土壤动物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螨类（资料）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3398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3185179" y="1525192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研究土壤小动物类群的丰富度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71681"/>
          <p:cNvSpPr>
            <a:spLocks noChangeArrowheads="1"/>
          </p:cNvSpPr>
          <p:nvPr/>
        </p:nvSpPr>
        <p:spPr bwMode="auto">
          <a:xfrm>
            <a:off x="2392546" y="2347203"/>
            <a:ext cx="39004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观察</a:t>
            </a:r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和分类：</a:t>
            </a:r>
          </a:p>
        </p:txBody>
      </p:sp>
      <p:pic>
        <p:nvPicPr>
          <p:cNvPr id="11" name="Picture 4" descr="https://timgsa.baidu.com/timg?image&amp;quality=80&amp;size=b9999_10000&amp;sec=1601271203948&amp;di=ea842acff416d574330c2876624a99aa&amp;imgtype=0&amp;src=http%3A%2F%2Fimg1.imgtn.bdimg.com%2Fit%2Fu%3D2844778261%2C2290859884%26fm%3D214%26gp%3D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546" y="3109187"/>
            <a:ext cx="3147473" cy="2196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8"/>
          <p:cNvSpPr txBox="1"/>
          <p:nvPr/>
        </p:nvSpPr>
        <p:spPr>
          <a:xfrm>
            <a:off x="3577331" y="5346703"/>
            <a:ext cx="21556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蛛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形纲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蜘蛛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984" y="2358085"/>
            <a:ext cx="4171950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3398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3185179" y="1525192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研究土壤小动物类群的丰富度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71681"/>
          <p:cNvSpPr>
            <a:spLocks noChangeArrowheads="1"/>
          </p:cNvSpPr>
          <p:nvPr/>
        </p:nvSpPr>
        <p:spPr bwMode="auto">
          <a:xfrm>
            <a:off x="2261920" y="2412516"/>
            <a:ext cx="39004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统计和分析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文本框 71690"/>
          <p:cNvSpPr>
            <a:spLocks noChangeArrowheads="1"/>
          </p:cNvSpPr>
          <p:nvPr/>
        </p:nvSpPr>
        <p:spPr bwMode="auto">
          <a:xfrm>
            <a:off x="2774193" y="3269984"/>
            <a:ext cx="6846887" cy="1640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        请根据介绍的丰富度统计方法，设计一个数据统计表，分析所记录数据，完成一份研究报告。</a:t>
            </a:r>
            <a:endParaRPr lang="zh-CN" altLang="en-US" sz="24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3398615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3185179" y="1525192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研究土壤小动物类群的丰富度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71681"/>
          <p:cNvSpPr>
            <a:spLocks noChangeArrowheads="1"/>
          </p:cNvSpPr>
          <p:nvPr/>
        </p:nvSpPr>
        <p:spPr bwMode="auto">
          <a:xfrm>
            <a:off x="2196607" y="2412516"/>
            <a:ext cx="39004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统计和分析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文本框 71690"/>
          <p:cNvSpPr>
            <a:spLocks noChangeArrowheads="1"/>
          </p:cNvSpPr>
          <p:nvPr/>
        </p:nvSpPr>
        <p:spPr bwMode="auto">
          <a:xfrm>
            <a:off x="2077131" y="2888747"/>
            <a:ext cx="2856246" cy="263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例如：采用</a:t>
            </a:r>
            <a:r>
              <a:rPr lang="zh-CN" altLang="en-US" sz="24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记名计算法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，可使用统计软件设计表格进行记录、统计；可汇总全班各小组数据，并统计平均值。</a:t>
            </a:r>
            <a:endParaRPr lang="zh-CN" altLang="en-US" sz="24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677168"/>
              </p:ext>
            </p:extLst>
          </p:nvPr>
        </p:nvGraphicFramePr>
        <p:xfrm>
          <a:off x="5033132" y="2925454"/>
          <a:ext cx="4904508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1922"/>
                <a:gridCol w="996609"/>
                <a:gridCol w="554174"/>
                <a:gridCol w="598516"/>
                <a:gridCol w="581891"/>
                <a:gridCol w="781396"/>
              </a:tblGrid>
              <a:tr h="302821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大类群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小类群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1</a:t>
                      </a:r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组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</a:t>
                      </a:r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组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3</a:t>
                      </a:r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组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全班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</a:tr>
              <a:tr h="302821">
                <a:tc rowSpan="4">
                  <a:txBody>
                    <a:bodyPr/>
                    <a:lstStyle/>
                    <a:p>
                      <a:pPr algn="ctr"/>
                      <a:endParaRPr lang="en-US" altLang="zh-CN" sz="1800" kern="1200" dirty="0" smtClean="0">
                        <a:solidFill>
                          <a:schemeClr val="dk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  <a:p>
                      <a:pPr algn="ctr"/>
                      <a:endParaRPr lang="en-US" altLang="zh-CN" dirty="0" smtClean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ctr"/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节肢动物门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软甲纲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</a:tr>
              <a:tr h="302821">
                <a:tc vMerge="1"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倍足纲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</a:tr>
              <a:tr h="302821">
                <a:tc vMerge="1"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唇足纲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</a:tr>
              <a:tr h="302821">
                <a:tc vMerge="1"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蛛形纲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</a:tr>
              <a:tr h="302821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环节动物门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寡毛纲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</a:tr>
              <a:tr h="302821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软体动物门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腹足纲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3398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3185179" y="1525192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研究土壤小动物类群的丰富度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71681"/>
          <p:cNvSpPr>
            <a:spLocks noChangeArrowheads="1"/>
          </p:cNvSpPr>
          <p:nvPr/>
        </p:nvSpPr>
        <p:spPr bwMode="auto">
          <a:xfrm>
            <a:off x="2218378" y="2368974"/>
            <a:ext cx="39004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统计和分析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文本框 71690"/>
          <p:cNvSpPr>
            <a:spLocks noChangeArrowheads="1"/>
          </p:cNvSpPr>
          <p:nvPr/>
        </p:nvSpPr>
        <p:spPr bwMode="auto">
          <a:xfrm>
            <a:off x="2015776" y="2845205"/>
            <a:ext cx="3055756" cy="263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例如：采用</a:t>
            </a:r>
            <a:r>
              <a:rPr lang="zh-CN" altLang="en-US" sz="24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目测估计法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，应提前统一衡量的标准，以“非常多、多、较多、较少、少、很少”等多度等级来估计单位面积中的数量。</a:t>
            </a:r>
            <a:endParaRPr lang="zh-CN" altLang="en-US" sz="24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685955"/>
              </p:ext>
            </p:extLst>
          </p:nvPr>
        </p:nvGraphicFramePr>
        <p:xfrm>
          <a:off x="5054903" y="2881912"/>
          <a:ext cx="4904508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1922"/>
                <a:gridCol w="996609"/>
                <a:gridCol w="554174"/>
                <a:gridCol w="598516"/>
                <a:gridCol w="581891"/>
                <a:gridCol w="781396"/>
              </a:tblGrid>
              <a:tr h="302821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大类群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小类群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1</a:t>
                      </a:r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组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</a:t>
                      </a:r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组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3</a:t>
                      </a:r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组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全班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</a:tr>
              <a:tr h="302821">
                <a:tc rowSpan="4">
                  <a:txBody>
                    <a:bodyPr/>
                    <a:lstStyle/>
                    <a:p>
                      <a:endParaRPr lang="en-US" altLang="zh-CN" dirty="0" smtClean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endParaRPr lang="en-US" altLang="zh-CN" dirty="0" smtClean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节肢动物门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软甲纲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</a:tr>
              <a:tr h="302821">
                <a:tc vMerge="1"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倍足纲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</a:tr>
              <a:tr h="302821">
                <a:tc vMerge="1"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唇足纲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</a:tr>
              <a:tr h="302821">
                <a:tc vMerge="1"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蛛形纲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</a:tr>
              <a:tr h="302821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环节动物门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寡毛纲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</a:tr>
              <a:tr h="302821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软体动物门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腹足纲</a:t>
                      </a:r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3398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5" name="矩形 4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2792630" y="1519434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</a:t>
            </a:r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间关系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1681"/>
          <p:cNvSpPr>
            <a:spLocks noChangeArrowheads="1"/>
          </p:cNvSpPr>
          <p:nvPr/>
        </p:nvSpPr>
        <p:spPr bwMode="auto">
          <a:xfrm>
            <a:off x="2283691" y="2412516"/>
            <a:ext cx="39004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原始合作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354" y="2412516"/>
            <a:ext cx="3639941" cy="3639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792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5" name="矩形 4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2792630" y="1519434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</a:t>
            </a:r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间关系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1681"/>
          <p:cNvSpPr>
            <a:spLocks noChangeArrowheads="1"/>
          </p:cNvSpPr>
          <p:nvPr/>
        </p:nvSpPr>
        <p:spPr bwMode="auto">
          <a:xfrm>
            <a:off x="2283691" y="2434287"/>
            <a:ext cx="39004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互利共生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401" y="2434287"/>
            <a:ext cx="3681273" cy="3705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343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5" name="矩形 4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2792630" y="1519434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</a:t>
            </a:r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间关系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1681"/>
          <p:cNvSpPr>
            <a:spLocks noChangeArrowheads="1"/>
          </p:cNvSpPr>
          <p:nvPr/>
        </p:nvSpPr>
        <p:spPr bwMode="auto">
          <a:xfrm>
            <a:off x="4700272" y="3457524"/>
            <a:ext cx="132791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捕食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文本框 71681"/>
          <p:cNvSpPr>
            <a:spLocks noChangeArrowheads="1"/>
          </p:cNvSpPr>
          <p:nvPr/>
        </p:nvSpPr>
        <p:spPr bwMode="auto">
          <a:xfrm>
            <a:off x="8763478" y="3501069"/>
            <a:ext cx="132791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寄生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文本框 71681"/>
          <p:cNvSpPr>
            <a:spLocks noChangeArrowheads="1"/>
          </p:cNvSpPr>
          <p:nvPr/>
        </p:nvSpPr>
        <p:spPr bwMode="auto">
          <a:xfrm>
            <a:off x="8272870" y="5177436"/>
            <a:ext cx="176587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种间竞争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298" y="2517875"/>
            <a:ext cx="2346034" cy="1666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557" y="2605574"/>
            <a:ext cx="2524360" cy="1578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1337" y="4286848"/>
            <a:ext cx="5057775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343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5" name="矩形 4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2792630" y="1519434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</a:t>
            </a:r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间关系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1681"/>
          <p:cNvSpPr>
            <a:spLocks noChangeArrowheads="1"/>
          </p:cNvSpPr>
          <p:nvPr/>
        </p:nvSpPr>
        <p:spPr bwMode="auto">
          <a:xfrm>
            <a:off x="2501400" y="2390745"/>
            <a:ext cx="705622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任务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：请将列举的生物案例与其相对应的种间关系进行匹配连线。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" name="Picture 2" descr="å¯ç±çå°ä¸é±¼å¨ççä¸ä¸­æ¸¸å¼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838" y="3674202"/>
            <a:ext cx="1886735" cy="165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old.pep.com.cn/oldimages/pic_2770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452" y="3681001"/>
            <a:ext cx="2122408" cy="1693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5582" y="3674201"/>
            <a:ext cx="2514556" cy="1749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732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5" name="矩形 4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2792630" y="1519434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</a:t>
            </a:r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间关系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Picture 2" descr="http://zkres2.myzaker.com/202002/5e42d11eb15ec0604f272e55_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841" y="3805943"/>
            <a:ext cx="2483557" cy="1803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zkres1.myzaker.com/202002/5e42d11eb15ec0604f272e4c_10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999" y="2541661"/>
            <a:ext cx="2484943" cy="1857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1907753" y="4636374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鹿</a:t>
            </a:r>
            <a:r>
              <a:rPr lang="zh-CN" altLang="en-US" sz="2400" dirty="0" smtClean="0"/>
              <a:t>石蕊（地衣）</a:t>
            </a:r>
            <a:endParaRPr lang="zh-CN" altLang="en-US" sz="2400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247" y="2662055"/>
            <a:ext cx="3165644" cy="2287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952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5b0988e595225.cdn.sohucs.com/images/20190906/2e8b4fb56a62448db487ae609097f8bf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0818" y="2316440"/>
            <a:ext cx="2543690" cy="339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524" y="2343669"/>
            <a:ext cx="4770905" cy="269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41382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1681"/>
          <p:cNvSpPr>
            <a:spLocks noChangeArrowheads="1"/>
          </p:cNvSpPr>
          <p:nvPr/>
        </p:nvSpPr>
        <p:spPr bwMode="auto">
          <a:xfrm>
            <a:off x="1913582" y="1476363"/>
            <a:ext cx="7339251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任务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：请分析教材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页思考讨论“分析种间关系对群落的影响”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061" y="2541977"/>
            <a:ext cx="5968772" cy="3411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991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1681"/>
          <p:cNvSpPr>
            <a:spLocks noChangeArrowheads="1"/>
          </p:cNvSpPr>
          <p:nvPr/>
        </p:nvSpPr>
        <p:spPr bwMode="auto">
          <a:xfrm>
            <a:off x="2327231" y="1541676"/>
            <a:ext cx="7339251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任务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：请分析教材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页思考讨论“分析种间关系对群落的影响”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690" y="2811451"/>
            <a:ext cx="4040939" cy="269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234" y="2811451"/>
            <a:ext cx="3160849" cy="269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033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1681"/>
          <p:cNvSpPr>
            <a:spLocks noChangeArrowheads="1"/>
          </p:cNvSpPr>
          <p:nvPr/>
        </p:nvSpPr>
        <p:spPr bwMode="auto">
          <a:xfrm>
            <a:off x="1935353" y="1280424"/>
            <a:ext cx="7339251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任务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：请分析教材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页思考讨论“分析种间关系对群落的影响”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507" y="2284819"/>
            <a:ext cx="4436985" cy="3081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1690"/>
          <p:cNvSpPr>
            <a:spLocks noChangeArrowheads="1"/>
          </p:cNvSpPr>
          <p:nvPr/>
        </p:nvSpPr>
        <p:spPr bwMode="auto">
          <a:xfrm>
            <a:off x="3129253" y="5365873"/>
            <a:ext cx="6663512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资料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说明捕食会影响自然群落中不同物种之间的种间竞争的强弱，进而调节物种的种群密度。</a:t>
            </a:r>
            <a:endParaRPr lang="zh-CN" altLang="en-US" sz="24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033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1681"/>
          <p:cNvSpPr>
            <a:spLocks noChangeArrowheads="1"/>
          </p:cNvSpPr>
          <p:nvPr/>
        </p:nvSpPr>
        <p:spPr bwMode="auto">
          <a:xfrm>
            <a:off x="2283689" y="1215111"/>
            <a:ext cx="7339251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任务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：请分析教材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46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页选择第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题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文本框 71681"/>
          <p:cNvSpPr>
            <a:spLocks noChangeArrowheads="1"/>
          </p:cNvSpPr>
          <p:nvPr/>
        </p:nvSpPr>
        <p:spPr bwMode="auto">
          <a:xfrm>
            <a:off x="1978898" y="1977098"/>
            <a:ext cx="7970614" cy="1835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        甲、乙、丙是食性相同、不同种的蝌蚪，三者之间无捕食关系。某研究小组在</a:t>
            </a: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个条件相同的人工池塘中各放入</a:t>
            </a:r>
            <a:endParaRPr lang="en-US" altLang="zh-CN" sz="24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1 200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只蝌蚪（甲、乙、丙各</a:t>
            </a: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400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只）和数量不等的同种捕食者，一段时间后，各池塘中</a:t>
            </a: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种蝌蚪的存活率如下表所示。下列推测不合理的是                                               （     ）</a:t>
            </a:r>
            <a:endParaRPr lang="zh-CN" altLang="en-US" sz="24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692" y="4095557"/>
            <a:ext cx="3927183" cy="2058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033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1681"/>
          <p:cNvSpPr>
            <a:spLocks noChangeArrowheads="1"/>
          </p:cNvSpPr>
          <p:nvPr/>
        </p:nvSpPr>
        <p:spPr bwMode="auto">
          <a:xfrm>
            <a:off x="2523181" y="3882106"/>
            <a:ext cx="6664329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400" dirty="0" smtClean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捕食者主要捕食甲和丙</a:t>
            </a:r>
            <a:endParaRPr lang="en-US" altLang="zh-CN" sz="24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蝌蚪的种间竞争结果可能受捕食者影响</a:t>
            </a:r>
            <a:endParaRPr lang="en-US" altLang="zh-CN" sz="24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2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无捕食者时蝌蚪的种间竞争可能导致乙消失</a:t>
            </a:r>
            <a:endParaRPr lang="en-US" altLang="zh-CN" sz="24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dirty="0" smtClean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随着捕食者数量增加，乙可获得的资源减少</a:t>
            </a:r>
            <a:endParaRPr lang="zh-CN" altLang="en-US" sz="24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文本框 71681"/>
          <p:cNvSpPr>
            <a:spLocks noChangeArrowheads="1"/>
          </p:cNvSpPr>
          <p:nvPr/>
        </p:nvSpPr>
        <p:spPr bwMode="auto">
          <a:xfrm>
            <a:off x="4241518" y="5569362"/>
            <a:ext cx="3083049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800" dirty="0" smtClean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项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753" y="1357887"/>
            <a:ext cx="3927183" cy="2058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033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7092" y="1393371"/>
            <a:ext cx="6282705" cy="431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033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1"/>
          <p:cNvSpPr txBox="1"/>
          <p:nvPr/>
        </p:nvSpPr>
        <p:spPr>
          <a:xfrm>
            <a:off x="2614183" y="3684904"/>
            <a:ext cx="65280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在相同时间聚集在同一空间范围的各种生物种群的集合就是群落。</a:t>
            </a:r>
            <a:endParaRPr lang="en-US" altLang="zh-CN" sz="24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不同物种之间存在复杂的相互关系。正是这些复杂的种间关系，将群落内的多种生物联系成有机的整体。种间关系包括原始合作、互利共生、种间竞争、捕食和寄生等。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6"/>
          <p:cNvSpPr txBox="1"/>
          <p:nvPr/>
        </p:nvSpPr>
        <p:spPr>
          <a:xfrm>
            <a:off x="2554322" y="2249070"/>
            <a:ext cx="65878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基于对种群和群落水平研究问题的分析，认同探究视角对认识事物很重要，尝试从不同的视角提出问题。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标题 27"/>
          <p:cNvSpPr>
            <a:spLocks noGrp="1"/>
          </p:cNvSpPr>
          <p:nvPr>
            <p:ph type="title"/>
          </p:nvPr>
        </p:nvSpPr>
        <p:spPr>
          <a:xfrm>
            <a:off x="1677735" y="1238429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</a:p>
        </p:txBody>
      </p:sp>
    </p:spTree>
    <p:extLst>
      <p:ext uri="{BB962C8B-B14F-4D97-AF65-F5344CB8AC3E}">
        <p14:creationId xmlns:p14="http://schemas.microsoft.com/office/powerpoint/2010/main" val="362033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3184508" y="154120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问题探讨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2392682" y="2768150"/>
            <a:ext cx="44955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讨论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河蟹与底栖动物（如螺类）的关系是怎样的？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讨论</a:t>
            </a:r>
            <a:r>
              <a:rPr lang="en-US" altLang="zh-CN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提高河蟹的种群密度，稻田中其他动物种群会发生怎样的变化？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059" y="2590091"/>
            <a:ext cx="3037364" cy="3397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8344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8"/>
          <p:cNvSpPr txBox="1"/>
          <p:nvPr/>
        </p:nvSpPr>
        <p:spPr>
          <a:xfrm>
            <a:off x="2262055" y="2855234"/>
            <a:ext cx="7905176" cy="1700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在相同时间聚集在一定地域中各种生物种群的集合，叫作生物群落，简称群落。</a:t>
            </a:r>
            <a:endParaRPr lang="en-US" altLang="zh-CN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603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9"/>
          <p:cNvSpPr txBox="1"/>
          <p:nvPr/>
        </p:nvSpPr>
        <p:spPr>
          <a:xfrm>
            <a:off x="3077200" y="1530018"/>
            <a:ext cx="73679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视角决定问题</a:t>
            </a:r>
            <a:r>
              <a:rPr lang="en-US" altLang="zh-CN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以群落和种群研究为例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2051"/>
          <p:cNvSpPr txBox="1">
            <a:spLocks noChangeArrowheads="1"/>
          </p:cNvSpPr>
          <p:nvPr/>
        </p:nvSpPr>
        <p:spPr bwMode="auto">
          <a:xfrm>
            <a:off x="5622215" y="2391768"/>
            <a:ext cx="3024187" cy="466725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dirty="0" smtClean="0">
                <a:ea typeface="华文楷体" pitchFamily="2" charset="-122"/>
              </a:rPr>
              <a:t>研究种群的</a:t>
            </a:r>
            <a:r>
              <a:rPr lang="zh-CN" altLang="en-US" sz="2400" dirty="0">
                <a:ea typeface="华文楷体" pitchFamily="2" charset="-122"/>
              </a:rPr>
              <a:t>核心问题</a:t>
            </a:r>
          </a:p>
        </p:txBody>
      </p:sp>
      <p:sp>
        <p:nvSpPr>
          <p:cNvPr id="8" name="直接连接符 2052"/>
          <p:cNvSpPr>
            <a:spLocks noChangeShapeType="1"/>
          </p:cNvSpPr>
          <p:nvPr/>
        </p:nvSpPr>
        <p:spPr bwMode="auto">
          <a:xfrm>
            <a:off x="7134308" y="2898553"/>
            <a:ext cx="11953" cy="502206"/>
          </a:xfrm>
          <a:prstGeom prst="line">
            <a:avLst/>
          </a:prstGeom>
          <a:ln w="57150">
            <a:headEnd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9" name="椭圆 2053"/>
          <p:cNvSpPr>
            <a:spLocks noChangeArrowheads="1"/>
          </p:cNvSpPr>
          <p:nvPr/>
        </p:nvSpPr>
        <p:spPr bwMode="auto">
          <a:xfrm>
            <a:off x="6282429" y="3400204"/>
            <a:ext cx="1727200" cy="1368425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2054"/>
          <p:cNvSpPr txBox="1">
            <a:spLocks noChangeArrowheads="1"/>
          </p:cNvSpPr>
          <p:nvPr/>
        </p:nvSpPr>
        <p:spPr bwMode="auto">
          <a:xfrm>
            <a:off x="6343690" y="3664102"/>
            <a:ext cx="15319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ea typeface="华文楷体" pitchFamily="2" charset="-122"/>
              </a:rPr>
              <a:t>种群</a:t>
            </a:r>
            <a:r>
              <a:rPr lang="zh-CN" altLang="en-US" sz="2000" b="1" dirty="0" smtClean="0">
                <a:solidFill>
                  <a:srgbClr val="FF0000"/>
                </a:solidFill>
                <a:ea typeface="华文楷体" pitchFamily="2" charset="-122"/>
              </a:rPr>
              <a:t>的数量特征及其变化规律</a:t>
            </a:r>
            <a:endParaRPr lang="zh-CN" altLang="en-US" sz="2000" b="1" dirty="0">
              <a:solidFill>
                <a:srgbClr val="FF0000"/>
              </a:solidFill>
              <a:ea typeface="华文楷体" pitchFamily="2" charset="-122"/>
            </a:endParaRPr>
          </a:p>
        </p:txBody>
      </p:sp>
      <p:cxnSp>
        <p:nvCxnSpPr>
          <p:cNvPr id="11" name="直接箭头连接符 10"/>
          <p:cNvCxnSpPr>
            <a:stCxn id="9" idx="2"/>
          </p:cNvCxnSpPr>
          <p:nvPr/>
        </p:nvCxnSpPr>
        <p:spPr>
          <a:xfrm flipH="1">
            <a:off x="5426300" y="4084417"/>
            <a:ext cx="856129" cy="45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文本框 2057"/>
          <p:cNvSpPr txBox="1">
            <a:spLocks noChangeArrowheads="1"/>
          </p:cNvSpPr>
          <p:nvPr/>
        </p:nvSpPr>
        <p:spPr bwMode="auto">
          <a:xfrm>
            <a:off x="5446502" y="3812672"/>
            <a:ext cx="90281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latin typeface="华文楷体" pitchFamily="2" charset="-122"/>
                <a:ea typeface="华文楷体" pitchFamily="2" charset="-122"/>
              </a:rPr>
              <a:t>数量特征</a:t>
            </a:r>
            <a:endParaRPr lang="zh-CN" altLang="en-US" sz="1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直接连接符 2059"/>
          <p:cNvSpPr>
            <a:spLocks noChangeShapeType="1"/>
          </p:cNvSpPr>
          <p:nvPr/>
        </p:nvSpPr>
        <p:spPr bwMode="auto">
          <a:xfrm>
            <a:off x="5412853" y="3061896"/>
            <a:ext cx="0" cy="2232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直接连接符 2060"/>
          <p:cNvSpPr>
            <a:spLocks noChangeShapeType="1"/>
          </p:cNvSpPr>
          <p:nvPr/>
        </p:nvSpPr>
        <p:spPr bwMode="auto">
          <a:xfrm flipH="1">
            <a:off x="4557499" y="3052482"/>
            <a:ext cx="854263" cy="233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文本框 2057"/>
          <p:cNvSpPr txBox="1">
            <a:spLocks noChangeArrowheads="1"/>
          </p:cNvSpPr>
          <p:nvPr/>
        </p:nvSpPr>
        <p:spPr bwMode="auto">
          <a:xfrm>
            <a:off x="4558033" y="2714065"/>
            <a:ext cx="10823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latin typeface="华文楷体" pitchFamily="2" charset="-122"/>
                <a:ea typeface="华文楷体" pitchFamily="2" charset="-122"/>
              </a:rPr>
              <a:t>最基本特征</a:t>
            </a:r>
            <a:endParaRPr lang="zh-CN" altLang="en-US" sz="1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文本框 2061"/>
          <p:cNvSpPr txBox="1">
            <a:spLocks noChangeArrowheads="1"/>
          </p:cNvSpPr>
          <p:nvPr/>
        </p:nvSpPr>
        <p:spPr bwMode="auto">
          <a:xfrm>
            <a:off x="3257378" y="2838917"/>
            <a:ext cx="1319764" cy="40011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ea typeface="华文楷体" pitchFamily="2" charset="-122"/>
              </a:rPr>
              <a:t>种群密度</a:t>
            </a:r>
            <a:endParaRPr lang="zh-CN" altLang="en-US" sz="2000" b="1" dirty="0">
              <a:ea typeface="华文楷体" pitchFamily="2" charset="-122"/>
            </a:endParaRPr>
          </a:p>
        </p:txBody>
      </p:sp>
      <p:sp>
        <p:nvSpPr>
          <p:cNvPr id="21" name="文本框 2057"/>
          <p:cNvSpPr txBox="1">
            <a:spLocks noChangeArrowheads="1"/>
          </p:cNvSpPr>
          <p:nvPr/>
        </p:nvSpPr>
        <p:spPr bwMode="auto">
          <a:xfrm>
            <a:off x="4603947" y="4963107"/>
            <a:ext cx="90281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latin typeface="华文楷体" pitchFamily="2" charset="-122"/>
                <a:ea typeface="华文楷体" pitchFamily="2" charset="-122"/>
              </a:rPr>
              <a:t>其他特征</a:t>
            </a:r>
            <a:endParaRPr lang="zh-CN" altLang="en-US" sz="14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2" name="直接连接符 21"/>
          <p:cNvCxnSpPr>
            <a:stCxn id="17" idx="1"/>
          </p:cNvCxnSpPr>
          <p:nvPr/>
        </p:nvCxnSpPr>
        <p:spPr>
          <a:xfrm flipH="1">
            <a:off x="4646373" y="5294108"/>
            <a:ext cx="7664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4620618" y="4229737"/>
            <a:ext cx="17514" cy="140458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flipH="1">
            <a:off x="4335973" y="5630823"/>
            <a:ext cx="273329" cy="22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文本框 2061"/>
          <p:cNvSpPr txBox="1">
            <a:spLocks noChangeArrowheads="1"/>
          </p:cNvSpPr>
          <p:nvPr/>
        </p:nvSpPr>
        <p:spPr bwMode="auto">
          <a:xfrm>
            <a:off x="2845371" y="5129389"/>
            <a:ext cx="645645" cy="646331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ea typeface="华文楷体" pitchFamily="2" charset="-122"/>
              </a:rPr>
              <a:t>年龄结构</a:t>
            </a:r>
            <a:endParaRPr lang="zh-CN" altLang="en-US" dirty="0">
              <a:ea typeface="华文楷体" pitchFamily="2" charset="-122"/>
            </a:endParaRPr>
          </a:p>
        </p:txBody>
      </p:sp>
      <p:sp>
        <p:nvSpPr>
          <p:cNvPr id="26" name="文本框 2061"/>
          <p:cNvSpPr txBox="1">
            <a:spLocks noChangeArrowheads="1"/>
          </p:cNvSpPr>
          <p:nvPr/>
        </p:nvSpPr>
        <p:spPr bwMode="auto">
          <a:xfrm>
            <a:off x="3654492" y="5120419"/>
            <a:ext cx="641166" cy="646331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ea typeface="华文楷体" pitchFamily="2" charset="-122"/>
              </a:rPr>
              <a:t>性别比例</a:t>
            </a:r>
            <a:endParaRPr lang="zh-CN" altLang="en-US" dirty="0">
              <a:ea typeface="华文楷体" pitchFamily="2" charset="-122"/>
            </a:endParaRPr>
          </a:p>
        </p:txBody>
      </p:sp>
      <p:sp>
        <p:nvSpPr>
          <p:cNvPr id="27" name="文本框 2061"/>
          <p:cNvSpPr txBox="1">
            <a:spLocks noChangeArrowheads="1"/>
          </p:cNvSpPr>
          <p:nvPr/>
        </p:nvSpPr>
        <p:spPr bwMode="auto">
          <a:xfrm>
            <a:off x="2536446" y="4237978"/>
            <a:ext cx="796764" cy="33855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ea typeface="华文楷体" pitchFamily="2" charset="-122"/>
              </a:rPr>
              <a:t>出生率</a:t>
            </a:r>
          </a:p>
        </p:txBody>
      </p:sp>
      <p:sp>
        <p:nvSpPr>
          <p:cNvPr id="28" name="文本框 2061"/>
          <p:cNvSpPr txBox="1">
            <a:spLocks noChangeArrowheads="1"/>
          </p:cNvSpPr>
          <p:nvPr/>
        </p:nvSpPr>
        <p:spPr bwMode="auto">
          <a:xfrm>
            <a:off x="3442623" y="4229737"/>
            <a:ext cx="796764" cy="33855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ea typeface="华文楷体" pitchFamily="2" charset="-122"/>
              </a:rPr>
              <a:t>出生率</a:t>
            </a:r>
          </a:p>
        </p:txBody>
      </p:sp>
      <p:sp>
        <p:nvSpPr>
          <p:cNvPr id="29" name="文本框 2061"/>
          <p:cNvSpPr txBox="1">
            <a:spLocks noChangeArrowheads="1"/>
          </p:cNvSpPr>
          <p:nvPr/>
        </p:nvSpPr>
        <p:spPr bwMode="auto">
          <a:xfrm>
            <a:off x="2540562" y="3772528"/>
            <a:ext cx="796764" cy="33855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ea typeface="华文楷体" pitchFamily="2" charset="-122"/>
              </a:rPr>
              <a:t>迁入率</a:t>
            </a:r>
          </a:p>
        </p:txBody>
      </p:sp>
      <p:sp>
        <p:nvSpPr>
          <p:cNvPr id="30" name="文本框 2061"/>
          <p:cNvSpPr txBox="1">
            <a:spLocks noChangeArrowheads="1"/>
          </p:cNvSpPr>
          <p:nvPr/>
        </p:nvSpPr>
        <p:spPr bwMode="auto">
          <a:xfrm>
            <a:off x="3434382" y="3776644"/>
            <a:ext cx="796764" cy="33855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 smtClean="0">
                <a:ea typeface="华文楷体" pitchFamily="2" charset="-122"/>
              </a:rPr>
              <a:t>迁出率</a:t>
            </a:r>
            <a:endParaRPr lang="zh-CN" altLang="en-US" sz="1600" dirty="0">
              <a:ea typeface="华文楷体" pitchFamily="2" charset="-122"/>
            </a:endParaRPr>
          </a:p>
        </p:txBody>
      </p:sp>
      <p:cxnSp>
        <p:nvCxnSpPr>
          <p:cNvPr id="31" name="直接箭头连接符 30"/>
          <p:cNvCxnSpPr/>
          <p:nvPr/>
        </p:nvCxnSpPr>
        <p:spPr>
          <a:xfrm flipH="1">
            <a:off x="4364803" y="4213884"/>
            <a:ext cx="273329" cy="22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2449947" y="3627031"/>
            <a:ext cx="1895139" cy="110452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箭头连接符 32"/>
          <p:cNvCxnSpPr>
            <a:stCxn id="25" idx="0"/>
          </p:cNvCxnSpPr>
          <p:nvPr/>
        </p:nvCxnSpPr>
        <p:spPr>
          <a:xfrm flipH="1" flipV="1">
            <a:off x="3144300" y="4576532"/>
            <a:ext cx="23894" cy="5528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>
            <a:stCxn id="25" idx="0"/>
            <a:endCxn id="28" idx="2"/>
          </p:cNvCxnSpPr>
          <p:nvPr/>
        </p:nvCxnSpPr>
        <p:spPr>
          <a:xfrm flipV="1">
            <a:off x="3168194" y="4568291"/>
            <a:ext cx="672811" cy="5610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>
            <a:stCxn id="26" idx="0"/>
          </p:cNvCxnSpPr>
          <p:nvPr/>
        </p:nvCxnSpPr>
        <p:spPr>
          <a:xfrm flipH="1" flipV="1">
            <a:off x="3168194" y="4576532"/>
            <a:ext cx="806881" cy="5438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3122065" y="4684887"/>
            <a:ext cx="1104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影     响</a:t>
            </a:r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37" name="直接箭头连接符 36"/>
          <p:cNvCxnSpPr>
            <a:endCxn id="20" idx="2"/>
          </p:cNvCxnSpPr>
          <p:nvPr/>
        </p:nvCxnSpPr>
        <p:spPr>
          <a:xfrm flipV="1">
            <a:off x="3917260" y="3239027"/>
            <a:ext cx="0" cy="3880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423454" y="3288477"/>
            <a:ext cx="13626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直接 影响</a:t>
            </a:r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39" name="直接箭头连接符 38"/>
          <p:cNvCxnSpPr/>
          <p:nvPr/>
        </p:nvCxnSpPr>
        <p:spPr>
          <a:xfrm flipV="1">
            <a:off x="8061193" y="4095735"/>
            <a:ext cx="740291" cy="171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直接连接符 2059"/>
          <p:cNvSpPr>
            <a:spLocks noChangeShapeType="1"/>
          </p:cNvSpPr>
          <p:nvPr/>
        </p:nvSpPr>
        <p:spPr bwMode="auto">
          <a:xfrm>
            <a:off x="8801484" y="3087815"/>
            <a:ext cx="0" cy="2232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41" name="直接箭头连接符 40"/>
          <p:cNvCxnSpPr>
            <a:stCxn id="40" idx="0"/>
          </p:cNvCxnSpPr>
          <p:nvPr/>
        </p:nvCxnSpPr>
        <p:spPr>
          <a:xfrm>
            <a:off x="8801484" y="3087815"/>
            <a:ext cx="35836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/>
          <p:nvPr/>
        </p:nvCxnSpPr>
        <p:spPr>
          <a:xfrm>
            <a:off x="8801484" y="3803744"/>
            <a:ext cx="35836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/>
          <p:nvPr/>
        </p:nvCxnSpPr>
        <p:spPr>
          <a:xfrm>
            <a:off x="8801484" y="4564845"/>
            <a:ext cx="35836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/>
          <p:nvPr/>
        </p:nvCxnSpPr>
        <p:spPr>
          <a:xfrm>
            <a:off x="8801484" y="5320027"/>
            <a:ext cx="35836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文本框 2061"/>
          <p:cNvSpPr txBox="1">
            <a:spLocks noChangeArrowheads="1"/>
          </p:cNvSpPr>
          <p:nvPr/>
        </p:nvSpPr>
        <p:spPr bwMode="auto">
          <a:xfrm>
            <a:off x="9210919" y="2813996"/>
            <a:ext cx="986890" cy="646331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ea typeface="华文楷体" pitchFamily="2" charset="-122"/>
              </a:rPr>
              <a:t>“</a:t>
            </a:r>
            <a:r>
              <a:rPr lang="en-US" altLang="zh-CN" dirty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J</a:t>
            </a:r>
            <a:r>
              <a:rPr lang="zh-CN" altLang="en-US" dirty="0" smtClean="0">
                <a:ea typeface="华文楷体" pitchFamily="2" charset="-122"/>
              </a:rPr>
              <a:t>” 形增长</a:t>
            </a:r>
            <a:endParaRPr lang="zh-CN" altLang="en-US" dirty="0">
              <a:ea typeface="华文楷体" pitchFamily="2" charset="-122"/>
            </a:endParaRPr>
          </a:p>
        </p:txBody>
      </p:sp>
      <p:sp>
        <p:nvSpPr>
          <p:cNvPr id="46" name="文本框 2061"/>
          <p:cNvSpPr txBox="1">
            <a:spLocks noChangeArrowheads="1"/>
          </p:cNvSpPr>
          <p:nvPr/>
        </p:nvSpPr>
        <p:spPr bwMode="auto">
          <a:xfrm>
            <a:off x="9215035" y="3559532"/>
            <a:ext cx="974542" cy="646331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ea typeface="华文楷体" pitchFamily="2" charset="-122"/>
              </a:rPr>
              <a:t>“</a:t>
            </a:r>
            <a:r>
              <a:rPr lang="en-US" altLang="zh-CN" dirty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S</a:t>
            </a:r>
            <a:r>
              <a:rPr lang="zh-CN" altLang="en-US" dirty="0" smtClean="0">
                <a:ea typeface="华文楷体" pitchFamily="2" charset="-122"/>
              </a:rPr>
              <a:t>”形增长</a:t>
            </a:r>
            <a:endParaRPr lang="zh-CN" altLang="en-US" dirty="0">
              <a:ea typeface="华文楷体" pitchFamily="2" charset="-122"/>
            </a:endParaRPr>
          </a:p>
        </p:txBody>
      </p:sp>
      <p:sp>
        <p:nvSpPr>
          <p:cNvPr id="47" name="文本框 2061"/>
          <p:cNvSpPr txBox="1">
            <a:spLocks noChangeArrowheads="1"/>
          </p:cNvSpPr>
          <p:nvPr/>
        </p:nvSpPr>
        <p:spPr bwMode="auto">
          <a:xfrm>
            <a:off x="9206794" y="4320758"/>
            <a:ext cx="974542" cy="66172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en-US" altLang="zh-CN" sz="1000" dirty="0" smtClean="0">
              <a:ea typeface="华文楷体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dirty="0" smtClean="0">
                <a:ea typeface="华文楷体" pitchFamily="2" charset="-122"/>
              </a:rPr>
              <a:t>   </a:t>
            </a:r>
            <a:r>
              <a:rPr lang="en-US" altLang="zh-CN" dirty="0" smtClean="0">
                <a:ea typeface="华文楷体" pitchFamily="2" charset="-122"/>
              </a:rPr>
              <a:t>           </a:t>
            </a:r>
          </a:p>
        </p:txBody>
      </p:sp>
      <p:sp>
        <p:nvSpPr>
          <p:cNvPr id="48" name="文本框 2061"/>
          <p:cNvSpPr txBox="1">
            <a:spLocks noChangeArrowheads="1"/>
          </p:cNvSpPr>
          <p:nvPr/>
        </p:nvSpPr>
        <p:spPr bwMode="auto">
          <a:xfrm>
            <a:off x="9198553" y="5087675"/>
            <a:ext cx="974542" cy="66172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1000" dirty="0">
              <a:ea typeface="华文楷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 smtClean="0">
                <a:ea typeface="华文楷体" pitchFamily="2" charset="-122"/>
              </a:rPr>
              <a:t>   </a:t>
            </a:r>
            <a:r>
              <a:rPr lang="en-US" altLang="zh-CN" dirty="0" smtClean="0">
                <a:ea typeface="华文楷体" pitchFamily="2" charset="-122"/>
              </a:rPr>
              <a:t>           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9310575" y="4491108"/>
            <a:ext cx="787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波动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327048" y="5224287"/>
            <a:ext cx="787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下降</a:t>
            </a:r>
          </a:p>
        </p:txBody>
      </p:sp>
      <p:sp>
        <p:nvSpPr>
          <p:cNvPr id="51" name="文本框 2057"/>
          <p:cNvSpPr txBox="1">
            <a:spLocks noChangeArrowheads="1"/>
          </p:cNvSpPr>
          <p:nvPr/>
        </p:nvSpPr>
        <p:spPr bwMode="auto">
          <a:xfrm>
            <a:off x="7927904" y="3603191"/>
            <a:ext cx="90281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latin typeface="华文楷体" pitchFamily="2" charset="-122"/>
                <a:ea typeface="华文楷体" pitchFamily="2" charset="-122"/>
              </a:rPr>
              <a:t>数量</a:t>
            </a:r>
            <a:r>
              <a:rPr lang="zh-CN" altLang="en-US" sz="1400" dirty="0">
                <a:latin typeface="华文楷体" pitchFamily="2" charset="-122"/>
                <a:ea typeface="华文楷体" pitchFamily="2" charset="-122"/>
              </a:rPr>
              <a:t>变化</a:t>
            </a:r>
          </a:p>
        </p:txBody>
      </p:sp>
      <p:sp>
        <p:nvSpPr>
          <p:cNvPr id="52" name="文本框 2057"/>
          <p:cNvSpPr txBox="1">
            <a:spLocks noChangeArrowheads="1"/>
          </p:cNvSpPr>
          <p:nvPr/>
        </p:nvSpPr>
        <p:spPr bwMode="auto">
          <a:xfrm>
            <a:off x="8070890" y="4337540"/>
            <a:ext cx="54373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 dirty="0">
                <a:latin typeface="华文楷体" pitchFamily="2" charset="-122"/>
                <a:ea typeface="华文楷体" pitchFamily="2" charset="-122"/>
              </a:rPr>
              <a:t>包括</a:t>
            </a:r>
          </a:p>
        </p:txBody>
      </p:sp>
    </p:spTree>
    <p:extLst>
      <p:ext uri="{BB962C8B-B14F-4D97-AF65-F5344CB8AC3E}">
        <p14:creationId xmlns:p14="http://schemas.microsoft.com/office/powerpoint/2010/main" val="339902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16" grpId="0"/>
      <p:bldP spid="17" grpId="0" animBg="1"/>
      <p:bldP spid="18" grpId="0" animBg="1"/>
      <p:bldP spid="19" grpId="0"/>
      <p:bldP spid="20" grpId="0" animBg="1"/>
      <p:bldP spid="21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6" grpId="0"/>
      <p:bldP spid="38" grpId="0"/>
      <p:bldP spid="40" grpId="0" animBg="1"/>
      <p:bldP spid="45" grpId="0" animBg="1"/>
      <p:bldP spid="46" grpId="0" animBg="1"/>
      <p:bldP spid="47" grpId="0" animBg="1"/>
      <p:bldP spid="48" grpId="0" animBg="1"/>
      <p:bldP spid="49" grpId="0"/>
      <p:bldP spid="50" grpId="0"/>
      <p:bldP spid="51" grpId="0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2517799" y="2602867"/>
            <a:ext cx="2113006" cy="341906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2051">
            <a:extLst>
              <a:ext uri="{FF2B5EF4-FFF2-40B4-BE49-F238E27FC236}">
                <a16:creationId xmlns:a16="http://schemas.microsoft.com/office/drawing/2014/main" xmlns="" id="{56A678B8-04DD-45E2-AA2A-07B6E63165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3042" y="2516368"/>
            <a:ext cx="3024187" cy="4667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400" dirty="0">
                <a:ea typeface="华文楷体" panose="02010600040101010101" pitchFamily="2" charset="-122"/>
              </a:rPr>
              <a:t>研究群落的核心问题</a:t>
            </a:r>
          </a:p>
        </p:txBody>
      </p:sp>
      <p:sp>
        <p:nvSpPr>
          <p:cNvPr id="40" name="直接连接符 2052">
            <a:extLst>
              <a:ext uri="{FF2B5EF4-FFF2-40B4-BE49-F238E27FC236}">
                <a16:creationId xmlns:a16="http://schemas.microsoft.com/office/drawing/2014/main" xmlns="" id="{0AB47769-1F01-45C7-B372-BC966CA70BB2}"/>
              </a:ext>
            </a:extLst>
          </p:cNvPr>
          <p:cNvSpPr>
            <a:spLocks noChangeShapeType="1"/>
          </p:cNvSpPr>
          <p:nvPr/>
        </p:nvSpPr>
        <p:spPr bwMode="auto">
          <a:xfrm>
            <a:off x="6265135" y="3022087"/>
            <a:ext cx="0" cy="414917"/>
          </a:xfrm>
          <a:prstGeom prst="line">
            <a:avLst/>
          </a:prstGeom>
          <a:ln w="57150"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41" name="椭圆 2053">
            <a:extLst>
              <a:ext uri="{FF2B5EF4-FFF2-40B4-BE49-F238E27FC236}">
                <a16:creationId xmlns:a16="http://schemas.microsoft.com/office/drawing/2014/main" xmlns="" id="{741DE233-0787-4B38-BE3C-191CF7BF6E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9974" y="3443999"/>
            <a:ext cx="1727200" cy="1368425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2" name="文本框 2054">
            <a:extLst>
              <a:ext uri="{FF2B5EF4-FFF2-40B4-BE49-F238E27FC236}">
                <a16:creationId xmlns:a16="http://schemas.microsoft.com/office/drawing/2014/main" xmlns="" id="{65DDC44E-42D9-4189-A3D6-F81FDEDE9A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1412" y="3534486"/>
            <a:ext cx="1531937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>
                <a:solidFill>
                  <a:srgbClr val="FF0000"/>
                </a:solidFill>
                <a:ea typeface="华文楷体" panose="02010600040101010101" pitchFamily="2" charset="-122"/>
              </a:rPr>
              <a:t>种群的相互关系及其发展</a:t>
            </a:r>
          </a:p>
        </p:txBody>
      </p:sp>
      <p:sp>
        <p:nvSpPr>
          <p:cNvPr id="43" name="直接连接符 2055">
            <a:extLst>
              <a:ext uri="{FF2B5EF4-FFF2-40B4-BE49-F238E27FC236}">
                <a16:creationId xmlns:a16="http://schemas.microsoft.com/office/drawing/2014/main" xmlns="" id="{99C4F08C-7C9B-4790-BB07-BCA33F1B29E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16618" y="4128211"/>
            <a:ext cx="1188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" name="直接连接符 2059">
            <a:extLst>
              <a:ext uri="{FF2B5EF4-FFF2-40B4-BE49-F238E27FC236}">
                <a16:creationId xmlns:a16="http://schemas.microsoft.com/office/drawing/2014/main" xmlns="" id="{E23E371E-9AA2-47B7-A076-0E6F785850A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510183" y="3023481"/>
            <a:ext cx="1121" cy="241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" name="直接连接符 2060">
            <a:extLst>
              <a:ext uri="{FF2B5EF4-FFF2-40B4-BE49-F238E27FC236}">
                <a16:creationId xmlns:a16="http://schemas.microsoft.com/office/drawing/2014/main" xmlns="" id="{AD9770FA-F66C-414B-AA20-D9D50C21B91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22379" y="3026365"/>
            <a:ext cx="2889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" name="文本框 2061">
            <a:extLst>
              <a:ext uri="{FF2B5EF4-FFF2-40B4-BE49-F238E27FC236}">
                <a16:creationId xmlns:a16="http://schemas.microsoft.com/office/drawing/2014/main" xmlns="" id="{8C0B16C6-4D13-43EC-9BEC-458CC36B43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5890" y="2696165"/>
            <a:ext cx="1584325" cy="6604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dirty="0">
                <a:ea typeface="华文楷体" panose="02010600040101010101" pitchFamily="2" charset="-122"/>
              </a:rPr>
              <a:t>群落的范围和边界如何？</a:t>
            </a:r>
          </a:p>
        </p:txBody>
      </p:sp>
      <p:sp>
        <p:nvSpPr>
          <p:cNvPr id="47" name="文本框 2063">
            <a:extLst>
              <a:ext uri="{FF2B5EF4-FFF2-40B4-BE49-F238E27FC236}">
                <a16:creationId xmlns:a16="http://schemas.microsoft.com/office/drawing/2014/main" xmlns="" id="{F050AB84-2748-44FF-A92B-15B1238026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5890" y="3660692"/>
            <a:ext cx="1584325" cy="93503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>
                <a:ea typeface="华文楷体" panose="02010600040101010101" pitchFamily="2" charset="-122"/>
              </a:rPr>
              <a:t>群落中有多少种群？哪些种群占优势？</a:t>
            </a:r>
          </a:p>
        </p:txBody>
      </p:sp>
      <p:sp>
        <p:nvSpPr>
          <p:cNvPr id="48" name="直接连接符 2064">
            <a:extLst>
              <a:ext uri="{FF2B5EF4-FFF2-40B4-BE49-F238E27FC236}">
                <a16:creationId xmlns:a16="http://schemas.microsoft.com/office/drawing/2014/main" xmlns="" id="{EA8B5DE8-68C8-42BB-84B2-BB7289BBEE7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22379" y="5422190"/>
            <a:ext cx="2889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" name="文本框 2065">
            <a:extLst>
              <a:ext uri="{FF2B5EF4-FFF2-40B4-BE49-F238E27FC236}">
                <a16:creationId xmlns:a16="http://schemas.microsoft.com/office/drawing/2014/main" xmlns="" id="{F4E791A0-15F4-4683-B852-EA93111A0D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5890" y="4954672"/>
            <a:ext cx="1584325" cy="93503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dirty="0">
                <a:ea typeface="华文楷体" panose="02010600040101010101" pitchFamily="2" charset="-122"/>
              </a:rPr>
              <a:t>群落中各个种群之间相互关系是怎样的？</a:t>
            </a:r>
          </a:p>
        </p:txBody>
      </p:sp>
      <p:sp>
        <p:nvSpPr>
          <p:cNvPr id="50" name="文本框 2067">
            <a:extLst>
              <a:ext uri="{FF2B5EF4-FFF2-40B4-BE49-F238E27FC236}">
                <a16:creationId xmlns:a16="http://schemas.microsoft.com/office/drawing/2014/main" xmlns="" id="{2D628263-225D-48D9-85A4-890A32F766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3595" y="2361688"/>
            <a:ext cx="1620000" cy="6604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dirty="0">
                <a:ea typeface="华文楷体" panose="02010600040101010101" pitchFamily="2" charset="-122"/>
              </a:rPr>
              <a:t>群落具有怎样的时空结构？</a:t>
            </a:r>
          </a:p>
        </p:txBody>
      </p:sp>
      <p:sp>
        <p:nvSpPr>
          <p:cNvPr id="51" name="文本框 2068">
            <a:extLst>
              <a:ext uri="{FF2B5EF4-FFF2-40B4-BE49-F238E27FC236}">
                <a16:creationId xmlns:a16="http://schemas.microsoft.com/office/drawing/2014/main" xmlns="" id="{548FF38E-5454-4CB9-9CE2-D898275782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3595" y="3150984"/>
            <a:ext cx="1620000" cy="92333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dirty="0">
                <a:ea typeface="华文楷体" panose="02010600040101010101" pitchFamily="2" charset="-122"/>
              </a:rPr>
              <a:t>群落中各个种群的地位和作用是什么？</a:t>
            </a:r>
          </a:p>
        </p:txBody>
      </p:sp>
      <p:sp>
        <p:nvSpPr>
          <p:cNvPr id="52" name="直接连接符 2070">
            <a:extLst>
              <a:ext uri="{FF2B5EF4-FFF2-40B4-BE49-F238E27FC236}">
                <a16:creationId xmlns:a16="http://schemas.microsoft.com/office/drawing/2014/main" xmlns="" id="{6DFABC3D-C3A6-4407-83D3-D379AC43FA3D}"/>
              </a:ext>
            </a:extLst>
          </p:cNvPr>
          <p:cNvSpPr>
            <a:spLocks noChangeShapeType="1"/>
          </p:cNvSpPr>
          <p:nvPr/>
        </p:nvSpPr>
        <p:spPr bwMode="auto">
          <a:xfrm>
            <a:off x="7760591" y="3203766"/>
            <a:ext cx="0" cy="2664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直接连接符 2071">
            <a:extLst>
              <a:ext uri="{FF2B5EF4-FFF2-40B4-BE49-F238E27FC236}">
                <a16:creationId xmlns:a16="http://schemas.microsoft.com/office/drawing/2014/main" xmlns="" id="{CBAE82A7-4D5C-49CD-8683-FD332D922216}"/>
              </a:ext>
            </a:extLst>
          </p:cNvPr>
          <p:cNvSpPr>
            <a:spLocks noChangeShapeType="1"/>
          </p:cNvSpPr>
          <p:nvPr/>
        </p:nvSpPr>
        <p:spPr bwMode="auto">
          <a:xfrm>
            <a:off x="7117298" y="4144925"/>
            <a:ext cx="648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/>
          </a:p>
        </p:txBody>
      </p:sp>
      <p:sp>
        <p:nvSpPr>
          <p:cNvPr id="54" name="文本框 2074">
            <a:extLst>
              <a:ext uri="{FF2B5EF4-FFF2-40B4-BE49-F238E27FC236}">
                <a16:creationId xmlns:a16="http://schemas.microsoft.com/office/drawing/2014/main" xmlns="" id="{1803BA45-6725-4605-9243-4EDAC134DF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3595" y="5532435"/>
            <a:ext cx="1620000" cy="6604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dirty="0">
                <a:ea typeface="华文楷体" panose="02010600040101010101" pitchFamily="2" charset="-122"/>
              </a:rPr>
              <a:t>群落的演替情况是怎样的？</a:t>
            </a:r>
          </a:p>
        </p:txBody>
      </p:sp>
      <p:sp>
        <p:nvSpPr>
          <p:cNvPr id="55" name="直接连接符 2077">
            <a:extLst>
              <a:ext uri="{FF2B5EF4-FFF2-40B4-BE49-F238E27FC236}">
                <a16:creationId xmlns:a16="http://schemas.microsoft.com/office/drawing/2014/main" xmlns="" id="{BBE17681-AC29-4118-801B-4BB1400602C9}"/>
              </a:ext>
            </a:extLst>
          </p:cNvPr>
          <p:cNvSpPr>
            <a:spLocks noChangeShapeType="1"/>
          </p:cNvSpPr>
          <p:nvPr/>
        </p:nvSpPr>
        <p:spPr bwMode="auto">
          <a:xfrm>
            <a:off x="7762644" y="4803374"/>
            <a:ext cx="648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" name="直接连接符 2078">
            <a:extLst>
              <a:ext uri="{FF2B5EF4-FFF2-40B4-BE49-F238E27FC236}">
                <a16:creationId xmlns:a16="http://schemas.microsoft.com/office/drawing/2014/main" xmlns="" id="{1456C8C0-498D-4D23-8CC4-92020FEB8A47}"/>
              </a:ext>
            </a:extLst>
          </p:cNvPr>
          <p:cNvSpPr>
            <a:spLocks noChangeShapeType="1"/>
          </p:cNvSpPr>
          <p:nvPr/>
        </p:nvSpPr>
        <p:spPr bwMode="auto">
          <a:xfrm>
            <a:off x="7769634" y="5862635"/>
            <a:ext cx="648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" name="文本框 2079">
            <a:extLst>
              <a:ext uri="{FF2B5EF4-FFF2-40B4-BE49-F238E27FC236}">
                <a16:creationId xmlns:a16="http://schemas.microsoft.com/office/drawing/2014/main" xmlns="" id="{10A3E4C5-FAA1-4B71-84F5-5635E2EA7C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3595" y="4203210"/>
            <a:ext cx="1620000" cy="1200329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dirty="0">
                <a:ea typeface="华文楷体" panose="02010600040101010101" pitchFamily="2" charset="-122"/>
              </a:rPr>
              <a:t>不同的生物群落中，生物与环境是如何相互影响的？</a:t>
            </a:r>
          </a:p>
        </p:txBody>
      </p:sp>
      <p:sp>
        <p:nvSpPr>
          <p:cNvPr id="58" name="直接连接符 2073">
            <a:extLst>
              <a:ext uri="{FF2B5EF4-FFF2-40B4-BE49-F238E27FC236}">
                <a16:creationId xmlns:a16="http://schemas.microsoft.com/office/drawing/2014/main" xmlns="" id="{E964C4C4-49CD-4BE8-9741-A9EDA374766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55302" y="3200324"/>
            <a:ext cx="288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" name="直接连接符 2075">
            <a:extLst>
              <a:ext uri="{FF2B5EF4-FFF2-40B4-BE49-F238E27FC236}">
                <a16:creationId xmlns:a16="http://schemas.microsoft.com/office/drawing/2014/main" xmlns="" id="{28963F63-0869-4DD3-9AB9-494DEAA91B16}"/>
              </a:ext>
            </a:extLst>
          </p:cNvPr>
          <p:cNvSpPr>
            <a:spLocks noChangeShapeType="1"/>
          </p:cNvSpPr>
          <p:nvPr/>
        </p:nvSpPr>
        <p:spPr bwMode="auto">
          <a:xfrm>
            <a:off x="8053850" y="2683220"/>
            <a:ext cx="0" cy="936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" name="直接连接符 2077">
            <a:extLst>
              <a:ext uri="{FF2B5EF4-FFF2-40B4-BE49-F238E27FC236}">
                <a16:creationId xmlns:a16="http://schemas.microsoft.com/office/drawing/2014/main" xmlns="" id="{40896231-DBE1-4646-8933-DD27F6A2B3E9}"/>
              </a:ext>
            </a:extLst>
          </p:cNvPr>
          <p:cNvSpPr>
            <a:spLocks noChangeShapeType="1"/>
          </p:cNvSpPr>
          <p:nvPr/>
        </p:nvSpPr>
        <p:spPr bwMode="auto">
          <a:xfrm>
            <a:off x="8053850" y="2691888"/>
            <a:ext cx="360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" name="直接连接符 2078">
            <a:extLst>
              <a:ext uri="{FF2B5EF4-FFF2-40B4-BE49-F238E27FC236}">
                <a16:creationId xmlns:a16="http://schemas.microsoft.com/office/drawing/2014/main" xmlns="" id="{6D7FF57B-B049-4FAF-AF83-306651ECDCFF}"/>
              </a:ext>
            </a:extLst>
          </p:cNvPr>
          <p:cNvSpPr>
            <a:spLocks noChangeShapeType="1"/>
          </p:cNvSpPr>
          <p:nvPr/>
        </p:nvSpPr>
        <p:spPr bwMode="auto">
          <a:xfrm>
            <a:off x="8053850" y="3612649"/>
            <a:ext cx="360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" name="文本框 9"/>
          <p:cNvSpPr txBox="1"/>
          <p:nvPr/>
        </p:nvSpPr>
        <p:spPr>
          <a:xfrm>
            <a:off x="3077200" y="1530018"/>
            <a:ext cx="73679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视角决定问题</a:t>
            </a:r>
            <a:r>
              <a:rPr lang="en-US" altLang="zh-CN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以群落和种群研究为例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870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57943" y="154120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群落的物种组成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2632163" y="2370971"/>
            <a:ext cx="7140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物种组成是区别不同群落的重要特征，也是决定群落性质最重要的因素。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592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9" name="文本框 9"/>
          <p:cNvSpPr txBox="1"/>
          <p:nvPr/>
        </p:nvSpPr>
        <p:spPr>
          <a:xfrm>
            <a:off x="2857943" y="154120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群落的物种组成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2632163" y="2370971"/>
            <a:ext cx="7140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物种组成是区别不同群落的重要特征，也是决定群落性质最重要的因素。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450" y="3201969"/>
            <a:ext cx="5987005" cy="3085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349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1681</Words>
  <Application>Microsoft Office PowerPoint</Application>
  <PresentationFormat>自定义</PresentationFormat>
  <Paragraphs>217</Paragraphs>
  <Slides>36</Slides>
  <Notes>24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Office 主题</vt:lpstr>
      <vt:lpstr>第2章 第1节 群落的结构（第一课时）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小结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陈伟玲</dc:creator>
  <cp:lastModifiedBy>USER-</cp:lastModifiedBy>
  <cp:revision>109</cp:revision>
  <dcterms:created xsi:type="dcterms:W3CDTF">2020-02-05T11:17:56Z</dcterms:created>
  <dcterms:modified xsi:type="dcterms:W3CDTF">2020-10-22T14:24:35Z</dcterms:modified>
</cp:coreProperties>
</file>