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59" r:id="rId2"/>
    <p:sldId id="279" r:id="rId3"/>
    <p:sldId id="282" r:id="rId4"/>
    <p:sldId id="276" r:id="rId5"/>
    <p:sldId id="283" r:id="rId6"/>
    <p:sldId id="284" r:id="rId7"/>
    <p:sldId id="294" r:id="rId8"/>
    <p:sldId id="293" r:id="rId9"/>
    <p:sldId id="295" r:id="rId10"/>
    <p:sldId id="296" r:id="rId11"/>
    <p:sldId id="297" r:id="rId12"/>
    <p:sldId id="299" r:id="rId13"/>
    <p:sldId id="298" r:id="rId14"/>
    <p:sldId id="301" r:id="rId15"/>
    <p:sldId id="280" r:id="rId16"/>
    <p:sldId id="300" r:id="rId17"/>
    <p:sldId id="281" r:id="rId18"/>
    <p:sldId id="302" r:id="rId19"/>
    <p:sldId id="303" r:id="rId20"/>
    <p:sldId id="304" r:id="rId21"/>
    <p:sldId id="305" r:id="rId22"/>
    <p:sldId id="306" r:id="rId23"/>
    <p:sldId id="307" r:id="rId24"/>
    <p:sldId id="308" r:id="rId25"/>
    <p:sldId id="309" r:id="rId26"/>
    <p:sldId id="310" r:id="rId27"/>
    <p:sldId id="311" r:id="rId28"/>
    <p:sldId id="312" r:id="rId29"/>
    <p:sldId id="313" r:id="rId30"/>
    <p:sldId id="314" r:id="rId31"/>
    <p:sldId id="315" r:id="rId32"/>
    <p:sldId id="316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748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84AD"/>
    <a:srgbClr val="014E6A"/>
    <a:srgbClr val="AE0203"/>
    <a:srgbClr val="711000"/>
    <a:srgbClr val="01431D"/>
    <a:srgbClr val="01621F"/>
    <a:srgbClr val="AF0000"/>
    <a:srgbClr val="DCE797"/>
    <a:srgbClr val="637067"/>
    <a:srgbClr val="89D7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64171" autoAdjust="0"/>
  </p:normalViewPr>
  <p:slideViewPr>
    <p:cSldViewPr snapToGrid="0">
      <p:cViewPr varScale="1">
        <p:scale>
          <a:sx n="44" d="100"/>
          <a:sy n="44" d="100"/>
        </p:scale>
        <p:origin x="-1740" y="-102"/>
      </p:cViewPr>
      <p:guideLst>
        <p:guide orient="horz" pos="3748"/>
        <p:guide orient="horz" pos="550"/>
        <p:guide pos="688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2020-10-22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3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2020-10-22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7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页面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统一为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16:9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宽幅画面比例尺寸；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统一格式为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或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PPTX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dirty="0"/>
              <a:t>请注意：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dirty="0"/>
              <a:t>1. </a:t>
            </a:r>
            <a:r>
              <a:rPr lang="zh-CN" altLang="en-US" dirty="0"/>
              <a:t>课名：微软雅黑</a:t>
            </a:r>
            <a:r>
              <a:rPr lang="en-US" altLang="zh-CN" dirty="0"/>
              <a:t>48</a:t>
            </a:r>
            <a:r>
              <a:rPr lang="zh-CN" altLang="en-US" dirty="0"/>
              <a:t>号字；</a:t>
            </a:r>
            <a:endParaRPr lang="en-US" altLang="zh-CN" dirty="0"/>
          </a:p>
          <a:p>
            <a:r>
              <a:rPr lang="en-US" altLang="zh-CN" dirty="0"/>
              <a:t>2.</a:t>
            </a:r>
            <a:r>
              <a:rPr lang="zh-CN" altLang="en-US" sz="1200" b="0" dirty="0"/>
              <a:t>（第一课时）</a:t>
            </a:r>
            <a:r>
              <a:rPr lang="zh-CN" altLang="en-US" dirty="0"/>
              <a:t>：微软雅黑</a:t>
            </a:r>
            <a:r>
              <a:rPr lang="en-US" altLang="zh-CN" dirty="0"/>
              <a:t>32</a:t>
            </a:r>
            <a:r>
              <a:rPr lang="zh-CN" altLang="en-US" dirty="0"/>
              <a:t>号字；</a:t>
            </a:r>
            <a:endParaRPr lang="en-US" altLang="zh-CN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3.</a:t>
            </a:r>
            <a:r>
              <a:rPr lang="zh-CN" altLang="en-US" dirty="0"/>
              <a:t>学校名称：请填写全称；</a:t>
            </a:r>
            <a:endParaRPr lang="en-US" altLang="zh-CN" b="1" dirty="0"/>
          </a:p>
          <a:p>
            <a:r>
              <a:rPr lang="en-US" altLang="zh-CN" dirty="0"/>
              <a:t>4.</a:t>
            </a:r>
            <a:r>
              <a:rPr lang="zh-CN" altLang="en-US" dirty="0"/>
              <a:t>学科、年级、主讲人、学校：华文楷体</a:t>
            </a:r>
            <a:r>
              <a:rPr lang="en-US" altLang="zh-CN" dirty="0"/>
              <a:t>28</a:t>
            </a:r>
            <a:r>
              <a:rPr lang="zh-CN" altLang="en-US" dirty="0"/>
              <a:t>号字（具体根据文字量可适当调整）。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英文</a:t>
            </a:r>
            <a:endParaRPr lang="en-US" altLang="zh-CN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1.</a:t>
            </a:r>
            <a:r>
              <a:rPr lang="zh-CN" altLang="en-US" dirty="0"/>
              <a:t>课名：字体以</a:t>
            </a:r>
            <a:r>
              <a:rPr lang="en-US" altLang="zh-CN" dirty="0"/>
              <a:t>Times New Roman</a:t>
            </a:r>
            <a:r>
              <a:rPr lang="zh-CN" altLang="en-US" dirty="0"/>
              <a:t>为主，字号一般使用</a:t>
            </a:r>
            <a:r>
              <a:rPr lang="en-US" altLang="zh-CN" dirty="0"/>
              <a:t>32—36</a:t>
            </a:r>
            <a:r>
              <a:rPr lang="zh-CN" altLang="en-US" dirty="0"/>
              <a:t>号，特别强调可以用</a:t>
            </a:r>
            <a:r>
              <a:rPr lang="en-US" altLang="zh-CN" dirty="0"/>
              <a:t>40</a:t>
            </a:r>
            <a:r>
              <a:rPr lang="zh-CN" altLang="en-US" dirty="0"/>
              <a:t>号；</a:t>
            </a:r>
            <a:endParaRPr lang="en-US" altLang="zh-CN" dirty="0"/>
          </a:p>
          <a:p>
            <a:r>
              <a:rPr lang="en-US" altLang="zh-CN" dirty="0"/>
              <a:t>2.</a:t>
            </a:r>
            <a:r>
              <a:rPr lang="zh-CN" altLang="en-US" dirty="0"/>
              <a:t>（</a:t>
            </a:r>
            <a:r>
              <a:rPr lang="en-US" altLang="zh-CN" dirty="0"/>
              <a:t>Period</a:t>
            </a:r>
            <a:r>
              <a:rPr lang="en-US" altLang="zh-CN" baseline="0" dirty="0"/>
              <a:t> 1</a:t>
            </a:r>
            <a:r>
              <a:rPr lang="zh-CN" altLang="en-US" dirty="0"/>
              <a:t>）：字体使用</a:t>
            </a:r>
            <a:r>
              <a:rPr lang="en-US" altLang="zh-CN" dirty="0"/>
              <a:t>Arial</a:t>
            </a:r>
            <a:r>
              <a:rPr lang="zh-CN" altLang="en-US" dirty="0"/>
              <a:t>，字号为</a:t>
            </a:r>
            <a:r>
              <a:rPr lang="en-US" altLang="zh-CN" dirty="0"/>
              <a:t>28</a:t>
            </a:r>
            <a:r>
              <a:rPr lang="zh-CN" altLang="en-US" dirty="0"/>
              <a:t>；</a:t>
            </a:r>
            <a:endParaRPr lang="en-US" altLang="zh-CN" dirty="0"/>
          </a:p>
          <a:p>
            <a:r>
              <a:rPr lang="en-US" altLang="zh-CN" dirty="0"/>
              <a:t>3.</a:t>
            </a:r>
            <a:r>
              <a:rPr lang="zh-CN" altLang="en-US" dirty="0"/>
              <a:t>正文一般用</a:t>
            </a:r>
            <a:r>
              <a:rPr lang="en-US" altLang="zh-CN" dirty="0"/>
              <a:t>24—28</a:t>
            </a:r>
            <a:r>
              <a:rPr lang="zh-CN" altLang="en-US" dirty="0"/>
              <a:t>号，特别强调可用</a:t>
            </a:r>
            <a:r>
              <a:rPr lang="en-US" altLang="zh-CN" dirty="0"/>
              <a:t>32</a:t>
            </a:r>
            <a:r>
              <a:rPr lang="zh-CN" altLang="en-US" dirty="0"/>
              <a:t>号。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注意标点的规范（例如：中文省略号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……，可用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Shift+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数字键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打出中文省略号，英文省略号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9320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8514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8514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8514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692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692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692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69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请注意：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1.</a:t>
            </a:r>
            <a:r>
              <a:rPr lang="zh-CN" altLang="en-US" dirty="0"/>
              <a:t>正文标题为：黑体，</a:t>
            </a:r>
            <a:r>
              <a:rPr lang="en-US" altLang="zh-CN" dirty="0"/>
              <a:t>30</a:t>
            </a:r>
            <a:r>
              <a:rPr lang="zh-CN" altLang="en-US" dirty="0"/>
              <a:t>号字；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2.</a:t>
            </a:r>
            <a:r>
              <a:rPr lang="zh-CN" altLang="en-US" dirty="0"/>
              <a:t>正文内容为：华文楷体，尽量不小于</a:t>
            </a:r>
            <a:r>
              <a:rPr lang="en-US" altLang="zh-CN" dirty="0"/>
              <a:t>24</a:t>
            </a:r>
            <a:r>
              <a:rPr lang="zh-CN" altLang="en-US" dirty="0"/>
              <a:t>号，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dirty="0"/>
              <a:t>根据文字量可适当调整。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英文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1.</a:t>
            </a:r>
            <a:r>
              <a:rPr lang="zh-CN" altLang="en-US" dirty="0"/>
              <a:t>正文标题为：以</a:t>
            </a:r>
            <a:r>
              <a:rPr lang="en-US" altLang="zh-CN" dirty="0"/>
              <a:t>Times New Roman</a:t>
            </a:r>
            <a:r>
              <a:rPr lang="zh-CN" altLang="en-US" dirty="0"/>
              <a:t>为主</a:t>
            </a:r>
            <a:r>
              <a:rPr lang="en-US" altLang="zh-CN" dirty="0"/>
              <a:t>,</a:t>
            </a:r>
            <a:r>
              <a:rPr lang="zh-CN" altLang="en-US" dirty="0"/>
              <a:t>可搭配使用</a:t>
            </a:r>
            <a:r>
              <a:rPr lang="en-US" altLang="zh-CN" dirty="0"/>
              <a:t>Arial</a:t>
            </a:r>
            <a:r>
              <a:rPr lang="zh-CN" altLang="en-US" dirty="0"/>
              <a:t>。字号为</a:t>
            </a:r>
            <a:r>
              <a:rPr lang="en-US" altLang="zh-CN" dirty="0"/>
              <a:t>32—36</a:t>
            </a:r>
            <a:r>
              <a:rPr lang="zh-CN" altLang="en-US" dirty="0"/>
              <a:t>号，特别强调可以用</a:t>
            </a:r>
            <a:r>
              <a:rPr lang="en-US" altLang="zh-CN" dirty="0"/>
              <a:t>40</a:t>
            </a:r>
            <a:r>
              <a:rPr lang="zh-CN" altLang="en-US" dirty="0"/>
              <a:t>号。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2.</a:t>
            </a:r>
            <a:r>
              <a:rPr lang="zh-CN" altLang="en-US" dirty="0"/>
              <a:t>正文内容为：以</a:t>
            </a:r>
            <a:r>
              <a:rPr lang="en-US" altLang="zh-CN" dirty="0"/>
              <a:t>Times New Roman</a:t>
            </a:r>
            <a:r>
              <a:rPr lang="zh-CN" altLang="en-US" dirty="0"/>
              <a:t>为主</a:t>
            </a:r>
            <a:r>
              <a:rPr lang="en-US" altLang="zh-CN" dirty="0"/>
              <a:t>,</a:t>
            </a:r>
            <a:r>
              <a:rPr lang="zh-CN" altLang="en-US" dirty="0"/>
              <a:t>可搭配使用</a:t>
            </a:r>
            <a:r>
              <a:rPr lang="en-US" altLang="zh-CN" dirty="0"/>
              <a:t>Arial</a:t>
            </a:r>
            <a:r>
              <a:rPr lang="zh-CN" altLang="en-US" dirty="0"/>
              <a:t>。字号为</a:t>
            </a:r>
            <a:r>
              <a:rPr lang="en-US" altLang="zh-CN" dirty="0"/>
              <a:t>24—28</a:t>
            </a:r>
            <a:r>
              <a:rPr lang="zh-CN" altLang="en-US" dirty="0"/>
              <a:t>号，特别强调可用</a:t>
            </a:r>
            <a:r>
              <a:rPr lang="en-US" altLang="zh-CN" dirty="0"/>
              <a:t>32</a:t>
            </a:r>
            <a:r>
              <a:rPr lang="zh-CN" altLang="en-US" dirty="0"/>
              <a:t>号。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1287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692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692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692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692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692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6922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6922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6922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6922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692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6922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692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787727" y="3619499"/>
            <a:ext cx="7273974" cy="1056835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主讲人：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2020-10-22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标题 1"/>
          <p:cNvSpPr txBox="1">
            <a:spLocks/>
          </p:cNvSpPr>
          <p:nvPr userDrawn="1"/>
        </p:nvSpPr>
        <p:spPr>
          <a:xfrm>
            <a:off x="1762653" y="728664"/>
            <a:ext cx="6682317" cy="7704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3600" dirty="0">
                <a:solidFill>
                  <a:schemeClr val="bg1"/>
                </a:solidFill>
              </a:rPr>
              <a:t>国家中小学课程资源</a:t>
            </a: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353079" y="2830103"/>
            <a:ext cx="40957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866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2020-10-22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标题 1"/>
          <p:cNvSpPr txBox="1">
            <a:spLocks/>
          </p:cNvSpPr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高中生物学</a:t>
            </a:r>
          </a:p>
        </p:txBody>
      </p:sp>
    </p:spTree>
    <p:extLst>
      <p:ext uri="{BB962C8B-B14F-4D97-AF65-F5344CB8AC3E}">
        <p14:creationId xmlns:p14="http://schemas.microsoft.com/office/powerpoint/2010/main" val="4074317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6666" y="573617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标题 1"/>
          <p:cNvSpPr txBox="1">
            <a:spLocks/>
          </p:cNvSpPr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高中生物学</a:t>
            </a:r>
          </a:p>
        </p:txBody>
      </p:sp>
    </p:spTree>
    <p:extLst>
      <p:ext uri="{BB962C8B-B14F-4D97-AF65-F5344CB8AC3E}">
        <p14:creationId xmlns:p14="http://schemas.microsoft.com/office/powerpoint/2010/main" val="1802960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  <a:t>2020-10-22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920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6" r:id="rId3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055688" y="2044237"/>
            <a:ext cx="10080625" cy="1006475"/>
          </a:xfrm>
        </p:spPr>
        <p:txBody>
          <a:bodyPr/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第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 群落的结构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（第二课时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6" name="副标题 2"/>
          <p:cNvSpPr txBox="1">
            <a:spLocks/>
          </p:cNvSpPr>
          <p:nvPr/>
        </p:nvSpPr>
        <p:spPr>
          <a:xfrm>
            <a:off x="1775012" y="3595816"/>
            <a:ext cx="9105808" cy="9943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/>
              <a:t>年    级：</a:t>
            </a:r>
            <a:r>
              <a:rPr lang="zh-CN" altLang="en-US" sz="2800" dirty="0" smtClean="0"/>
              <a:t>高二                      </a:t>
            </a:r>
            <a:r>
              <a:rPr lang="zh-CN" altLang="en-US" sz="2800" dirty="0"/>
              <a:t>学    科：生物学（人教版）</a:t>
            </a:r>
          </a:p>
          <a:p>
            <a:r>
              <a:rPr lang="zh-CN" altLang="en-US" sz="2800" dirty="0"/>
              <a:t>主讲人</a:t>
            </a:r>
            <a:r>
              <a:rPr lang="zh-CN" altLang="en-US" sz="2800" dirty="0" smtClean="0"/>
              <a:t>：</a:t>
            </a:r>
            <a:r>
              <a:rPr lang="zh-CN" altLang="en-US" sz="2800" dirty="0"/>
              <a:t>梁东</a:t>
            </a:r>
            <a:r>
              <a:rPr lang="zh-CN" altLang="en-US" sz="2800" dirty="0" smtClean="0"/>
              <a:t>                      学    </a:t>
            </a:r>
            <a:r>
              <a:rPr lang="zh-CN" altLang="en-US" sz="2800" dirty="0"/>
              <a:t>校</a:t>
            </a:r>
            <a:r>
              <a:rPr lang="zh-CN" altLang="en-US" sz="2800" dirty="0" smtClean="0"/>
              <a:t>：北京市第一〇一中学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06635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2857943" y="1454121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群落的空间结构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2174972" y="2485127"/>
            <a:ext cx="7140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垂直结构</a:t>
            </a:r>
            <a:endParaRPr lang="en-US" altLang="zh-CN" sz="28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1" name="Picture 2" descr="http://img.mp.sohu.com/upload/20170513/57b6297b9c2943eea2b3c115fb30951b_t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739" y="3328144"/>
            <a:ext cx="3053511" cy="1802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img.alicdn.com/tfscom/i3/3564154397/TB2n6.MceuSBuNjSsziXXbq8pXa_!!356415439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194" y="2244891"/>
            <a:ext cx="2566487" cy="1710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s://iknow-pic.cdn.bcebos.com/a8ec8a13632762d060d31f67a7ec08fa503dc67d?x-bce-process=image/resize,m_lfit,w_600,h_800,limit_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9964" y="4347308"/>
            <a:ext cx="2544717" cy="1690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8"/>
          <p:cNvSpPr txBox="1"/>
          <p:nvPr/>
        </p:nvSpPr>
        <p:spPr>
          <a:xfrm>
            <a:off x="2414885" y="5193343"/>
            <a:ext cx="5850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挺</a:t>
            </a:r>
            <a:r>
              <a:rPr lang="zh-CN" altLang="en-US" sz="20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水层植物菰（茭白）</a:t>
            </a:r>
            <a:endParaRPr lang="en-US" altLang="zh-CN" sz="20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6026455" y="3969332"/>
            <a:ext cx="5850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浮水层植物凤眼蓝</a:t>
            </a:r>
            <a:endParaRPr lang="en-US" altLang="zh-CN" sz="20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文本框 8"/>
          <p:cNvSpPr txBox="1"/>
          <p:nvPr/>
        </p:nvSpPr>
        <p:spPr>
          <a:xfrm>
            <a:off x="6053064" y="5977102"/>
            <a:ext cx="5850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沉水层植物水车前</a:t>
            </a:r>
            <a:endParaRPr lang="en-US" altLang="zh-CN" sz="20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545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2857943" y="1454121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群落的空间结构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2131430" y="2528669"/>
            <a:ext cx="7140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垂直结构</a:t>
            </a:r>
            <a:endParaRPr lang="en-US" altLang="zh-CN" sz="28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文本框 8"/>
          <p:cNvSpPr txBox="1"/>
          <p:nvPr/>
        </p:nvSpPr>
        <p:spPr>
          <a:xfrm>
            <a:off x="7549194" y="2568453"/>
            <a:ext cx="5850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鲢鱼</a:t>
            </a:r>
            <a:endParaRPr lang="en-US" altLang="zh-CN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文本框 8"/>
          <p:cNvSpPr txBox="1"/>
          <p:nvPr/>
        </p:nvSpPr>
        <p:spPr>
          <a:xfrm>
            <a:off x="7619348" y="3352212"/>
            <a:ext cx="5850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鳙鱼</a:t>
            </a:r>
            <a:endParaRPr lang="en-US" altLang="zh-CN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文本框 8"/>
          <p:cNvSpPr txBox="1"/>
          <p:nvPr/>
        </p:nvSpPr>
        <p:spPr>
          <a:xfrm>
            <a:off x="7629027" y="3744093"/>
            <a:ext cx="5850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草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鱼</a:t>
            </a:r>
            <a:endParaRPr lang="en-US" altLang="zh-CN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7563717" y="5311608"/>
            <a:ext cx="5850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青鱼</a:t>
            </a:r>
            <a:endParaRPr lang="en-US" altLang="zh-CN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9" name="Picture 2" descr="http://5b0988e595225.cdn.sohucs.com/images/20170914/ff771e7d05894b38a75dacf50f45152c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248" y="2321764"/>
            <a:ext cx="2323560" cy="371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直接连接符 10"/>
          <p:cNvCxnSpPr/>
          <p:nvPr/>
        </p:nvCxnSpPr>
        <p:spPr>
          <a:xfrm>
            <a:off x="5807430" y="2771688"/>
            <a:ext cx="180949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717930" y="3598989"/>
            <a:ext cx="198366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632315" y="3990870"/>
            <a:ext cx="106927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598452" y="5558385"/>
            <a:ext cx="106927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545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2857943" y="1454121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群落的空间结构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1962100" y="2528669"/>
            <a:ext cx="7140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水平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结构</a:t>
            </a:r>
            <a:endParaRPr lang="en-US" altLang="zh-CN" sz="28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507" y="2673722"/>
            <a:ext cx="6269122" cy="3444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545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2857943" y="1454121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群落的空间结构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2015318" y="2419814"/>
            <a:ext cx="7140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水平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结构</a:t>
            </a:r>
            <a:endParaRPr lang="en-US" altLang="zh-CN" sz="28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155" y="2260335"/>
            <a:ext cx="6504818" cy="362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8"/>
          <p:cNvSpPr txBox="1"/>
          <p:nvPr/>
        </p:nvSpPr>
        <p:spPr>
          <a:xfrm>
            <a:off x="5651500" y="5887599"/>
            <a:ext cx="43971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鼠穴周围的植被形成斑块</a:t>
            </a:r>
            <a:endParaRPr lang="en-US" altLang="zh-CN" sz="20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545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2836172" y="1497663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群落的季节性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0971" y="2336832"/>
            <a:ext cx="5860075" cy="39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611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2836172" y="1497663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群落的季节性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346" y="2379726"/>
            <a:ext cx="6975970" cy="389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870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2836172" y="1497663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群落的季节性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502" y="2552840"/>
            <a:ext cx="4124582" cy="2868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8"/>
          <p:cNvSpPr txBox="1"/>
          <p:nvPr/>
        </p:nvSpPr>
        <p:spPr>
          <a:xfrm>
            <a:off x="4128737" y="5594631"/>
            <a:ext cx="5850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旱獭</a:t>
            </a:r>
            <a:endParaRPr lang="en-US" altLang="zh-CN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" name="Picture 4" descr="http://i3.sinaimg.cn/IT/ul/2008/0415/U2707P2DT200804150724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9908" y="2618153"/>
            <a:ext cx="3850606" cy="281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8"/>
          <p:cNvSpPr txBox="1"/>
          <p:nvPr/>
        </p:nvSpPr>
        <p:spPr>
          <a:xfrm>
            <a:off x="8504711" y="5594634"/>
            <a:ext cx="5850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卷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尾豪猪</a:t>
            </a:r>
            <a:endParaRPr lang="en-US" altLang="zh-CN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611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2836172" y="1562976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生态位</a:t>
            </a:r>
          </a:p>
        </p:txBody>
      </p:sp>
      <p:sp>
        <p:nvSpPr>
          <p:cNvPr id="10" name="文本框 8"/>
          <p:cNvSpPr txBox="1"/>
          <p:nvPr/>
        </p:nvSpPr>
        <p:spPr>
          <a:xfrm>
            <a:off x="2457995" y="2444004"/>
            <a:ext cx="7140388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32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生态位：一个物种在群落中的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地位</a:t>
            </a:r>
            <a:r>
              <a:rPr lang="zh-CN" altLang="en-US" sz="32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或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作用</a:t>
            </a:r>
            <a:r>
              <a:rPr lang="zh-CN" altLang="en-US" sz="32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3200" b="1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800" b="1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43130" y="3935175"/>
            <a:ext cx="63645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包括该物种所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处的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空间位置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占用资源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的情况，以及与其他物种的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关系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等。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592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2836172" y="1562976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生态位</a:t>
            </a:r>
          </a:p>
        </p:txBody>
      </p:sp>
      <p:sp>
        <p:nvSpPr>
          <p:cNvPr id="7" name="文本框 8"/>
          <p:cNvSpPr txBox="1"/>
          <p:nvPr/>
        </p:nvSpPr>
        <p:spPr>
          <a:xfrm>
            <a:off x="2610392" y="2644781"/>
            <a:ext cx="71403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研究某种</a:t>
            </a:r>
            <a:r>
              <a:rPr lang="zh-CN" altLang="en-US" sz="24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动物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的生态位：该动物的栖息地、食物、天敌、与其他物种的关系等。</a:t>
            </a:r>
            <a:endParaRPr lang="en-US" altLang="zh-CN" sz="28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2632166" y="3951044"/>
            <a:ext cx="71403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研究某种</a:t>
            </a:r>
            <a:r>
              <a:rPr lang="zh-CN" altLang="en-US" sz="24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植物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的生态位：该植物在研究区域内的出现频率、种群密度、植株高度等特征、与其他物种的关系等。</a:t>
            </a:r>
            <a:endParaRPr lang="en-US" altLang="zh-CN" sz="28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8985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2836172" y="1562976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生态位</a:t>
            </a:r>
          </a:p>
        </p:txBody>
      </p:sp>
      <p:sp>
        <p:nvSpPr>
          <p:cNvPr id="7" name="文本框 8"/>
          <p:cNvSpPr txBox="1"/>
          <p:nvPr/>
        </p:nvSpPr>
        <p:spPr>
          <a:xfrm>
            <a:off x="2709574" y="2550443"/>
            <a:ext cx="71403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任务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1: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思考讨论“分析当地自然群落中某种生物的生态位”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2724088" y="3334199"/>
            <a:ext cx="71403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资料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崇明东滩鸟类国家级自然保护区位于长江入海口，是重要的水鸟越冬区，每年有数万只水鸟于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月至次年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月在崇明东滩越冬。某研究团队以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种占优势的水鸟为研究对象，调查了它们的种群数量、在不同觅食生境出现的概率、主要的食物种类等，结果如下表所示。</a:t>
            </a:r>
            <a:endParaRPr lang="en-US" altLang="zh-CN" sz="28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8985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5085" y="996084"/>
            <a:ext cx="6929030" cy="4175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4474018" y="5270784"/>
            <a:ext cx="31002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四方上下曰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宇</a:t>
            </a:r>
            <a:endParaRPr lang="en-US" altLang="zh-CN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古往今来曰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宙</a:t>
            </a:r>
            <a:endParaRPr lang="zh-CN" altLang="en-US" sz="3200" b="1" dirty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940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2836172" y="1562976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生态位</a:t>
            </a:r>
          </a:p>
        </p:txBody>
      </p:sp>
      <p:sp>
        <p:nvSpPr>
          <p:cNvPr id="7" name="文本框 8"/>
          <p:cNvSpPr txBox="1"/>
          <p:nvPr/>
        </p:nvSpPr>
        <p:spPr>
          <a:xfrm>
            <a:off x="2576529" y="2410141"/>
            <a:ext cx="71403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任务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1: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思考讨论“分析当地自然群落中某种生物的生态位”。</a:t>
            </a:r>
            <a:endParaRPr lang="en-US" altLang="zh-CN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3219983" y="5337131"/>
            <a:ext cx="71403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生境</a:t>
            </a:r>
            <a:r>
              <a:rPr lang="en-US" altLang="zh-CN" sz="20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0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为低潮盐沼</a:t>
            </a:r>
            <a:r>
              <a:rPr lang="en-US" altLang="zh-CN" sz="20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sz="20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光滩带，宽度为</a:t>
            </a:r>
            <a:r>
              <a:rPr lang="en-US" altLang="zh-CN" sz="20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2 000 </a:t>
            </a:r>
            <a:r>
              <a:rPr lang="en-US" altLang="zh-CN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20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左右；</a:t>
            </a:r>
            <a:endParaRPr lang="en-US" altLang="zh-CN" sz="20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0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生境</a:t>
            </a:r>
            <a:r>
              <a:rPr lang="en-US" altLang="zh-CN" sz="20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0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为海三棱藨草带，宽度为</a:t>
            </a:r>
            <a:r>
              <a:rPr lang="en-US" altLang="zh-CN" sz="20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400 </a:t>
            </a:r>
            <a:r>
              <a:rPr lang="en-US" altLang="zh-CN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20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左右；</a:t>
            </a:r>
            <a:endParaRPr lang="en-US" altLang="zh-CN" sz="20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0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生境</a:t>
            </a:r>
            <a:r>
              <a:rPr lang="en-US" altLang="zh-CN" sz="20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0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为海堤内鱼塘</a:t>
            </a:r>
            <a:r>
              <a:rPr lang="en-US" altLang="zh-CN" sz="20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sz="20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芦苇区，芦苇在植物群落中占优势。  </a:t>
            </a:r>
            <a:endParaRPr lang="en-US" altLang="zh-CN" sz="20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6268" y="3192388"/>
            <a:ext cx="6303027" cy="203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898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2836172" y="1562976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生态位</a:t>
            </a:r>
          </a:p>
        </p:txBody>
      </p:sp>
      <p:sp>
        <p:nvSpPr>
          <p:cNvPr id="7" name="文本框 8"/>
          <p:cNvSpPr txBox="1"/>
          <p:nvPr/>
        </p:nvSpPr>
        <p:spPr>
          <a:xfrm>
            <a:off x="2624909" y="2339990"/>
            <a:ext cx="71403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任务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1: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思考讨论“分析当地自然群落中某种生物的生态位”。</a:t>
            </a:r>
            <a:endParaRPr lang="en-US" altLang="zh-CN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3394151" y="5465338"/>
            <a:ext cx="59651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讨论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种鸟选择觅食生境的策略有哪些异同？哪一种鸟的觅食生境的范围更宽？  </a:t>
            </a:r>
            <a:endParaRPr lang="en-US" altLang="zh-CN" sz="24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318" y="3301243"/>
            <a:ext cx="6303027" cy="203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8985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2836172" y="1562976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生态位</a:t>
            </a:r>
          </a:p>
        </p:txBody>
      </p:sp>
      <p:sp>
        <p:nvSpPr>
          <p:cNvPr id="7" name="文本框 8"/>
          <p:cNvSpPr txBox="1"/>
          <p:nvPr/>
        </p:nvSpPr>
        <p:spPr>
          <a:xfrm>
            <a:off x="2668451" y="2344828"/>
            <a:ext cx="71403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任务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1: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思考讨论“分析当地自然群落中某种生物的生态位”。</a:t>
            </a:r>
            <a:endParaRPr lang="en-US" altLang="zh-CN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3590091" y="5516137"/>
            <a:ext cx="56309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讨论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如果两种鸟的觅食生境一样生态位就完全一样吗？ </a:t>
            </a:r>
            <a:endParaRPr lang="en-US" altLang="zh-CN" sz="24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089" y="3214159"/>
            <a:ext cx="6303027" cy="203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8985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2836172" y="1562976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生态位</a:t>
            </a:r>
          </a:p>
        </p:txBody>
      </p:sp>
      <p:sp>
        <p:nvSpPr>
          <p:cNvPr id="7" name="文本框 8"/>
          <p:cNvSpPr txBox="1"/>
          <p:nvPr/>
        </p:nvSpPr>
        <p:spPr>
          <a:xfrm>
            <a:off x="2646680" y="2344828"/>
            <a:ext cx="71403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任务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1: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思考讨论“分析当地自然群落中某种生物的生态位”。</a:t>
            </a:r>
            <a:endParaRPr lang="en-US" altLang="zh-CN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3372380" y="5499204"/>
            <a:ext cx="5778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讨论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任选一种鸟，分析它的食性。从觅食的角度，与它有竞争关系的鸟类有哪些？  </a:t>
            </a:r>
            <a:endParaRPr lang="en-US" altLang="zh-CN" sz="24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910" y="3257701"/>
            <a:ext cx="6303027" cy="203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8985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2836172" y="1562976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生态位</a:t>
            </a:r>
          </a:p>
        </p:txBody>
      </p:sp>
      <p:sp>
        <p:nvSpPr>
          <p:cNvPr id="7" name="文本框 8"/>
          <p:cNvSpPr txBox="1"/>
          <p:nvPr/>
        </p:nvSpPr>
        <p:spPr>
          <a:xfrm>
            <a:off x="2646680" y="2388370"/>
            <a:ext cx="71403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任务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1: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思考讨论“分析当地自然群落中某种生物的生态位”。</a:t>
            </a:r>
            <a:endParaRPr lang="en-US" altLang="zh-CN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3350610" y="5472595"/>
            <a:ext cx="6083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讨论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任选一种鸟，从觅食生境、种间关系等多个方面综合描述这种鸟类的生态位。  </a:t>
            </a:r>
            <a:endParaRPr lang="en-US" altLang="zh-CN" sz="24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759" y="3301243"/>
            <a:ext cx="6303027" cy="203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8985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2836172" y="1562976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生态位</a:t>
            </a:r>
          </a:p>
        </p:txBody>
      </p:sp>
      <p:sp>
        <p:nvSpPr>
          <p:cNvPr id="7" name="文本框 8"/>
          <p:cNvSpPr txBox="1"/>
          <p:nvPr/>
        </p:nvSpPr>
        <p:spPr>
          <a:xfrm>
            <a:off x="2624909" y="2398046"/>
            <a:ext cx="71403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任务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1: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思考讨论“分析当地自然群落中某种生物的生态位”。</a:t>
            </a:r>
            <a:endParaRPr lang="en-US" altLang="zh-CN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2721669" y="3290657"/>
            <a:ext cx="66206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讨论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任选一种鸟，从觅食生境、种间关系等多个方面综合描述这种鸟类的生态位。  </a:t>
            </a:r>
            <a:endParaRPr lang="en-US" altLang="zh-CN" sz="24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99821" y="5007423"/>
            <a:ext cx="1453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青脚鹬</a:t>
            </a: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34906" y="4223667"/>
            <a:ext cx="49856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觅食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生境：低潮盐沼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光滩</a:t>
            </a: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带、海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三棱</a:t>
            </a: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藨草带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海堤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内鱼塘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芦苇区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330071" y="5029197"/>
            <a:ext cx="49856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食物：草屑、螺类、甲壳类</a:t>
            </a: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30074" y="5508162"/>
            <a:ext cx="49856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种</a:t>
            </a: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间关系：与鹤鹬明显种间竞争、与绿翅鸭、绿头鸭存在种间竞争</a:t>
            </a: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8985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6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2836172" y="1562976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生态位</a:t>
            </a:r>
          </a:p>
        </p:txBody>
      </p:sp>
      <p:sp>
        <p:nvSpPr>
          <p:cNvPr id="7" name="文本框 8"/>
          <p:cNvSpPr txBox="1"/>
          <p:nvPr/>
        </p:nvSpPr>
        <p:spPr>
          <a:xfrm>
            <a:off x="2610395" y="2615756"/>
            <a:ext cx="35484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任务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分析讨论：河蟹是杂食动物，以鱼、虾、螺、蚌、水生昆虫和水草等为食，它们喜欢潜伏在水草或底泥中。在生产实践中，人们不会将河蟹与食性和它相似的青鱼混养。为什么？</a:t>
            </a:r>
            <a:endParaRPr lang="en-US" altLang="zh-CN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4218" y="2349853"/>
            <a:ext cx="4177383" cy="3578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898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2836172" y="1562976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生态位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389" y="4303460"/>
            <a:ext cx="3189514" cy="1913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529" y="2345826"/>
            <a:ext cx="6134100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8985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2836172" y="1562976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生态位</a:t>
            </a:r>
          </a:p>
        </p:txBody>
      </p:sp>
      <p:pic>
        <p:nvPicPr>
          <p:cNvPr id="7" name="Picture 2" descr="https://ss2.bdstatic.com/70cFvnSh_Q1YnxGkpoWK1HF6hhy/it/u=561759791,4199339815&amp;fm=26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96" y="3331028"/>
            <a:ext cx="5050018" cy="1498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view-cache.book118.com/view4/M04/12/20/wKh2CV0hTAqAZVrVADx-8GIgfNM14__901749%7C39536__555299835d41336f51ee76262735f47e144802984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582" y="2402145"/>
            <a:ext cx="3560462" cy="3693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8985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749" y="1044384"/>
            <a:ext cx="3596738" cy="5201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898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168537" y="2070881"/>
            <a:ext cx="1964818" cy="181784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2051">
            <a:extLst>
              <a:ext uri="{FF2B5EF4-FFF2-40B4-BE49-F238E27FC236}">
                <a16:creationId xmlns="" xmlns:a16="http://schemas.microsoft.com/office/drawing/2014/main" id="{56A678B8-04DD-45E2-AA2A-07B6E63165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7729" y="1837519"/>
            <a:ext cx="3024187" cy="4667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400" dirty="0">
                <a:ea typeface="华文楷体" panose="02010600040101010101" pitchFamily="2" charset="-122"/>
              </a:rPr>
              <a:t>研究群落的核心问题</a:t>
            </a:r>
          </a:p>
        </p:txBody>
      </p:sp>
      <p:sp>
        <p:nvSpPr>
          <p:cNvPr id="6" name="直接连接符 2052">
            <a:extLst>
              <a:ext uri="{FF2B5EF4-FFF2-40B4-BE49-F238E27FC236}">
                <a16:creationId xmlns="" xmlns:a16="http://schemas.microsoft.com/office/drawing/2014/main" id="{0AB47769-1F01-45C7-B372-BC966CA70BB2}"/>
              </a:ext>
            </a:extLst>
          </p:cNvPr>
          <p:cNvSpPr>
            <a:spLocks noChangeShapeType="1"/>
          </p:cNvSpPr>
          <p:nvPr/>
        </p:nvSpPr>
        <p:spPr bwMode="auto">
          <a:xfrm>
            <a:off x="6199822" y="2304244"/>
            <a:ext cx="0" cy="893280"/>
          </a:xfrm>
          <a:prstGeom prst="line">
            <a:avLst/>
          </a:prstGeom>
          <a:ln w="57150"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7" name="椭圆 2053">
            <a:extLst>
              <a:ext uri="{FF2B5EF4-FFF2-40B4-BE49-F238E27FC236}">
                <a16:creationId xmlns="" xmlns:a16="http://schemas.microsoft.com/office/drawing/2014/main" id="{741DE233-0787-4B38-BE3C-191CF7BF6E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4661" y="3204518"/>
            <a:ext cx="1727200" cy="1368425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8" name="文本框 2054">
            <a:extLst>
              <a:ext uri="{FF2B5EF4-FFF2-40B4-BE49-F238E27FC236}">
                <a16:creationId xmlns="" xmlns:a16="http://schemas.microsoft.com/office/drawing/2014/main" id="{65DDC44E-42D9-4189-A3D6-F81FDEDE9A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6099" y="3295005"/>
            <a:ext cx="1531937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>
                <a:solidFill>
                  <a:srgbClr val="FF0000"/>
                </a:solidFill>
                <a:ea typeface="华文楷体" panose="02010600040101010101" pitchFamily="2" charset="-122"/>
              </a:rPr>
              <a:t>种群的相互关系及其发展</a:t>
            </a:r>
          </a:p>
        </p:txBody>
      </p:sp>
      <p:sp>
        <p:nvSpPr>
          <p:cNvPr id="9" name="直接连接符 2055">
            <a:extLst>
              <a:ext uri="{FF2B5EF4-FFF2-40B4-BE49-F238E27FC236}">
                <a16:creationId xmlns="" xmlns:a16="http://schemas.microsoft.com/office/drawing/2014/main" id="{99C4F08C-7C9B-4790-BB07-BCA33F1B29E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51305" y="3888730"/>
            <a:ext cx="1188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直接连接符 2059">
            <a:extLst>
              <a:ext uri="{FF2B5EF4-FFF2-40B4-BE49-F238E27FC236}">
                <a16:creationId xmlns="" xmlns:a16="http://schemas.microsoft.com/office/drawing/2014/main" id="{E23E371E-9AA2-47B7-A076-0E6F785850A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44870" y="2784000"/>
            <a:ext cx="1121" cy="2412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直接连接符 2060">
            <a:extLst>
              <a:ext uri="{FF2B5EF4-FFF2-40B4-BE49-F238E27FC236}">
                <a16:creationId xmlns="" xmlns:a16="http://schemas.microsoft.com/office/drawing/2014/main" id="{AD9770FA-F66C-414B-AA20-D9D50C21B91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57066" y="2786884"/>
            <a:ext cx="2889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文本框 2061">
            <a:extLst>
              <a:ext uri="{FF2B5EF4-FFF2-40B4-BE49-F238E27FC236}">
                <a16:creationId xmlns="" xmlns:a16="http://schemas.microsoft.com/office/drawing/2014/main" id="{8C0B16C6-4D13-43EC-9BEC-458CC36B43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0577" y="2456684"/>
            <a:ext cx="1584325" cy="6604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dirty="0">
                <a:ea typeface="华文楷体" panose="02010600040101010101" pitchFamily="2" charset="-122"/>
              </a:rPr>
              <a:t>群落的范围和边界如何？</a:t>
            </a:r>
          </a:p>
        </p:txBody>
      </p:sp>
      <p:sp>
        <p:nvSpPr>
          <p:cNvPr id="13" name="文本框 2063">
            <a:extLst>
              <a:ext uri="{FF2B5EF4-FFF2-40B4-BE49-F238E27FC236}">
                <a16:creationId xmlns="" xmlns:a16="http://schemas.microsoft.com/office/drawing/2014/main" id="{F050AB84-2748-44FF-A92B-15B1238026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0577" y="3421211"/>
            <a:ext cx="1584325" cy="93503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>
                <a:ea typeface="华文楷体" panose="02010600040101010101" pitchFamily="2" charset="-122"/>
              </a:rPr>
              <a:t>群落中有多少种群？哪些种群占优势？</a:t>
            </a:r>
          </a:p>
        </p:txBody>
      </p:sp>
      <p:sp>
        <p:nvSpPr>
          <p:cNvPr id="14" name="直接连接符 2064">
            <a:extLst>
              <a:ext uri="{FF2B5EF4-FFF2-40B4-BE49-F238E27FC236}">
                <a16:creationId xmlns="" xmlns:a16="http://schemas.microsoft.com/office/drawing/2014/main" id="{EA8B5DE8-68C8-42BB-84B2-BB7289BBEE7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57066" y="5182709"/>
            <a:ext cx="2889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065">
            <a:extLst>
              <a:ext uri="{FF2B5EF4-FFF2-40B4-BE49-F238E27FC236}">
                <a16:creationId xmlns="" xmlns:a16="http://schemas.microsoft.com/office/drawing/2014/main" id="{F4E791A0-15F4-4683-B852-EA93111A0D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0577" y="4715191"/>
            <a:ext cx="1584325" cy="93503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dirty="0">
                <a:ea typeface="华文楷体" panose="02010600040101010101" pitchFamily="2" charset="-122"/>
              </a:rPr>
              <a:t>群落中各个种群之间相互关系是怎样的？</a:t>
            </a:r>
          </a:p>
        </p:txBody>
      </p:sp>
      <p:sp>
        <p:nvSpPr>
          <p:cNvPr id="16" name="文本框 2067">
            <a:extLst>
              <a:ext uri="{FF2B5EF4-FFF2-40B4-BE49-F238E27FC236}">
                <a16:creationId xmlns="" xmlns:a16="http://schemas.microsoft.com/office/drawing/2014/main" id="{2D628263-225D-48D9-85A4-890A32F766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58282" y="2122207"/>
            <a:ext cx="1620000" cy="6604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dirty="0">
                <a:ea typeface="华文楷体" panose="02010600040101010101" pitchFamily="2" charset="-122"/>
              </a:rPr>
              <a:t>群落具有怎样的时空结构？</a:t>
            </a:r>
          </a:p>
        </p:txBody>
      </p:sp>
      <p:sp>
        <p:nvSpPr>
          <p:cNvPr id="17" name="文本框 2068">
            <a:extLst>
              <a:ext uri="{FF2B5EF4-FFF2-40B4-BE49-F238E27FC236}">
                <a16:creationId xmlns="" xmlns:a16="http://schemas.microsoft.com/office/drawing/2014/main" id="{548FF38E-5454-4CB9-9CE2-D898275782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58282" y="2911503"/>
            <a:ext cx="1620000" cy="92333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dirty="0">
                <a:ea typeface="华文楷体" panose="02010600040101010101" pitchFamily="2" charset="-122"/>
              </a:rPr>
              <a:t>群落中各个种群的地位和作用是什么？</a:t>
            </a:r>
          </a:p>
        </p:txBody>
      </p:sp>
      <p:sp>
        <p:nvSpPr>
          <p:cNvPr id="18" name="直接连接符 2070">
            <a:extLst>
              <a:ext uri="{FF2B5EF4-FFF2-40B4-BE49-F238E27FC236}">
                <a16:creationId xmlns="" xmlns:a16="http://schemas.microsoft.com/office/drawing/2014/main" id="{6DFABC3D-C3A6-4407-83D3-D379AC43FA3D}"/>
              </a:ext>
            </a:extLst>
          </p:cNvPr>
          <p:cNvSpPr>
            <a:spLocks noChangeShapeType="1"/>
          </p:cNvSpPr>
          <p:nvPr/>
        </p:nvSpPr>
        <p:spPr bwMode="auto">
          <a:xfrm>
            <a:off x="7695278" y="2964285"/>
            <a:ext cx="0" cy="2664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直接连接符 2071">
            <a:extLst>
              <a:ext uri="{FF2B5EF4-FFF2-40B4-BE49-F238E27FC236}">
                <a16:creationId xmlns="" xmlns:a16="http://schemas.microsoft.com/office/drawing/2014/main" id="{CBAE82A7-4D5C-49CD-8683-FD332D922216}"/>
              </a:ext>
            </a:extLst>
          </p:cNvPr>
          <p:cNvSpPr>
            <a:spLocks noChangeShapeType="1"/>
          </p:cNvSpPr>
          <p:nvPr/>
        </p:nvSpPr>
        <p:spPr bwMode="auto">
          <a:xfrm>
            <a:off x="7051985" y="3905444"/>
            <a:ext cx="648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/>
          </a:p>
        </p:txBody>
      </p:sp>
      <p:sp>
        <p:nvSpPr>
          <p:cNvPr id="20" name="文本框 2074">
            <a:extLst>
              <a:ext uri="{FF2B5EF4-FFF2-40B4-BE49-F238E27FC236}">
                <a16:creationId xmlns="" xmlns:a16="http://schemas.microsoft.com/office/drawing/2014/main" id="{1803BA45-6725-4605-9243-4EDAC134DF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58282" y="5292954"/>
            <a:ext cx="1620000" cy="6604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dirty="0">
                <a:ea typeface="华文楷体" panose="02010600040101010101" pitchFamily="2" charset="-122"/>
              </a:rPr>
              <a:t>群落的演替情况是怎样的？</a:t>
            </a:r>
          </a:p>
        </p:txBody>
      </p:sp>
      <p:sp>
        <p:nvSpPr>
          <p:cNvPr id="21" name="直接连接符 2077">
            <a:extLst>
              <a:ext uri="{FF2B5EF4-FFF2-40B4-BE49-F238E27FC236}">
                <a16:creationId xmlns="" xmlns:a16="http://schemas.microsoft.com/office/drawing/2014/main" id="{BBE17681-AC29-4118-801B-4BB1400602C9}"/>
              </a:ext>
            </a:extLst>
          </p:cNvPr>
          <p:cNvSpPr>
            <a:spLocks noChangeShapeType="1"/>
          </p:cNvSpPr>
          <p:nvPr/>
        </p:nvSpPr>
        <p:spPr bwMode="auto">
          <a:xfrm>
            <a:off x="7697331" y="4563893"/>
            <a:ext cx="648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直接连接符 2078">
            <a:extLst>
              <a:ext uri="{FF2B5EF4-FFF2-40B4-BE49-F238E27FC236}">
                <a16:creationId xmlns="" xmlns:a16="http://schemas.microsoft.com/office/drawing/2014/main" id="{1456C8C0-498D-4D23-8CC4-92020FEB8A47}"/>
              </a:ext>
            </a:extLst>
          </p:cNvPr>
          <p:cNvSpPr>
            <a:spLocks noChangeShapeType="1"/>
          </p:cNvSpPr>
          <p:nvPr/>
        </p:nvSpPr>
        <p:spPr bwMode="auto">
          <a:xfrm>
            <a:off x="7704321" y="5623154"/>
            <a:ext cx="648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文本框 2079">
            <a:extLst>
              <a:ext uri="{FF2B5EF4-FFF2-40B4-BE49-F238E27FC236}">
                <a16:creationId xmlns="" xmlns:a16="http://schemas.microsoft.com/office/drawing/2014/main" id="{10A3E4C5-FAA1-4B71-84F5-5635E2EA7C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58282" y="3963729"/>
            <a:ext cx="1620000" cy="1200329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dirty="0">
                <a:ea typeface="华文楷体" panose="02010600040101010101" pitchFamily="2" charset="-122"/>
              </a:rPr>
              <a:t>不同的生物群落中，生物与环境是如何相互影响的？</a:t>
            </a:r>
          </a:p>
        </p:txBody>
      </p:sp>
      <p:sp>
        <p:nvSpPr>
          <p:cNvPr id="24" name="直接连接符 2073">
            <a:extLst>
              <a:ext uri="{FF2B5EF4-FFF2-40B4-BE49-F238E27FC236}">
                <a16:creationId xmlns="" xmlns:a16="http://schemas.microsoft.com/office/drawing/2014/main" id="{E964C4C4-49CD-4BE8-9741-A9EDA374766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689989" y="2960843"/>
            <a:ext cx="288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直接连接符 2075">
            <a:extLst>
              <a:ext uri="{FF2B5EF4-FFF2-40B4-BE49-F238E27FC236}">
                <a16:creationId xmlns="" xmlns:a16="http://schemas.microsoft.com/office/drawing/2014/main" id="{28963F63-0869-4DD3-9AB9-494DEAA91B16}"/>
              </a:ext>
            </a:extLst>
          </p:cNvPr>
          <p:cNvSpPr>
            <a:spLocks noChangeShapeType="1"/>
          </p:cNvSpPr>
          <p:nvPr/>
        </p:nvSpPr>
        <p:spPr bwMode="auto">
          <a:xfrm>
            <a:off x="7988537" y="2443739"/>
            <a:ext cx="0" cy="936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直接连接符 2077">
            <a:extLst>
              <a:ext uri="{FF2B5EF4-FFF2-40B4-BE49-F238E27FC236}">
                <a16:creationId xmlns="" xmlns:a16="http://schemas.microsoft.com/office/drawing/2014/main" id="{40896231-DBE1-4646-8933-DD27F6A2B3E9}"/>
              </a:ext>
            </a:extLst>
          </p:cNvPr>
          <p:cNvSpPr>
            <a:spLocks noChangeShapeType="1"/>
          </p:cNvSpPr>
          <p:nvPr/>
        </p:nvSpPr>
        <p:spPr bwMode="auto">
          <a:xfrm>
            <a:off x="7988537" y="2452407"/>
            <a:ext cx="360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直接连接符 2078">
            <a:extLst>
              <a:ext uri="{FF2B5EF4-FFF2-40B4-BE49-F238E27FC236}">
                <a16:creationId xmlns="" xmlns:a16="http://schemas.microsoft.com/office/drawing/2014/main" id="{6D7FF57B-B049-4FAF-AF83-306651ECDCFF}"/>
              </a:ext>
            </a:extLst>
          </p:cNvPr>
          <p:cNvSpPr>
            <a:spLocks noChangeShapeType="1"/>
          </p:cNvSpPr>
          <p:nvPr/>
        </p:nvSpPr>
        <p:spPr bwMode="auto">
          <a:xfrm>
            <a:off x="7988537" y="3373168"/>
            <a:ext cx="360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606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7" name="文本框 8"/>
          <p:cNvSpPr txBox="1"/>
          <p:nvPr/>
        </p:nvSpPr>
        <p:spPr>
          <a:xfrm>
            <a:off x="2685384" y="2419817"/>
            <a:ext cx="7140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任务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3: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思维训练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溯因推理</a:t>
            </a:r>
            <a:endParaRPr lang="en-US" altLang="zh-CN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2864390" y="3225344"/>
            <a:ext cx="66206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某湖泊中生活着鲈鱼和短吻鳄，短吻鳄会捕食鲈鱼，而鲈鱼又是人们喜爱的美味。当地居民为了提高鲈鱼的产量而大量捕杀短吻鳄。在短吻鳄被捕杀几乎绝迹之后，鲈鱼的产量却没有增加。调查表明湖中鲈鱼的种群数量竟然比原来还下降了。追溯原因，有人提出了以下可能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en-US" altLang="zh-CN" sz="24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898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7" name="文本框 8"/>
          <p:cNvSpPr txBox="1"/>
          <p:nvPr/>
        </p:nvSpPr>
        <p:spPr>
          <a:xfrm>
            <a:off x="2641842" y="2463359"/>
            <a:ext cx="7140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任务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3: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思维训练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溯因推理</a:t>
            </a:r>
            <a:endParaRPr lang="en-US" altLang="zh-CN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2837781" y="3334199"/>
            <a:ext cx="66206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气候变化造成鲈鱼的食物短缺；</a:t>
            </a:r>
            <a:endParaRPr lang="en-US" altLang="zh-CN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短吻鳄捕食的另一种鱼以鲈鱼为食；</a:t>
            </a:r>
            <a:endParaRPr lang="en-US" altLang="zh-CN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捕杀短吻鳄前鲈鱼的种群已经衰退；</a:t>
            </a:r>
            <a:endParaRPr lang="en-US" altLang="zh-CN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人类主要捕捞鲈鱼幼龄鱼造成种群衰退。</a:t>
            </a:r>
            <a:endParaRPr lang="en-US" altLang="zh-CN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以上四种解释都有道理吗？你认为哪种是最可能的原因？作出推测后，应该怎样进一步判别？</a:t>
            </a:r>
            <a:endParaRPr lang="en-US" altLang="zh-CN" sz="24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898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1"/>
          <p:cNvSpPr txBox="1"/>
          <p:nvPr/>
        </p:nvSpPr>
        <p:spPr>
          <a:xfrm>
            <a:off x="2422089" y="1978746"/>
            <a:ext cx="65205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群落的空间结构包括垂直结构和水平结构，其结构特征会随着时间而变化，如表现出一定的季节性。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文本框 26"/>
          <p:cNvSpPr txBox="1"/>
          <p:nvPr/>
        </p:nvSpPr>
        <p:spPr>
          <a:xfrm>
            <a:off x="2419674" y="4426757"/>
            <a:ext cx="67087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运用结构与功能观、进化和适应观分析群落的形成是有客观规律的，人类活动也应顺应自然界的客观规律。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标题 27"/>
          <p:cNvSpPr>
            <a:spLocks noGrp="1"/>
          </p:cNvSpPr>
          <p:nvPr>
            <p:ph type="title"/>
          </p:nvPr>
        </p:nvSpPr>
        <p:spPr>
          <a:xfrm>
            <a:off x="1612456" y="1129567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</a:p>
        </p:txBody>
      </p:sp>
      <p:sp>
        <p:nvSpPr>
          <p:cNvPr id="11" name="文本框 32"/>
          <p:cNvSpPr txBox="1"/>
          <p:nvPr/>
        </p:nvSpPr>
        <p:spPr>
          <a:xfrm>
            <a:off x="2443860" y="3319166"/>
            <a:ext cx="67087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2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群落中每种生物都占据着相对稳定的生态位，有利于不同生物充分利用环境资源。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8985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836172" y="1454121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群落的空间结构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936957" y="2506898"/>
            <a:ext cx="7140388" cy="2862322"/>
            <a:chOff x="1021109" y="2724608"/>
            <a:chExt cx="7140388" cy="2862322"/>
          </a:xfrm>
        </p:grpSpPr>
        <p:sp>
          <p:nvSpPr>
            <p:cNvPr id="13" name="文本框 8"/>
            <p:cNvSpPr txBox="1"/>
            <p:nvPr/>
          </p:nvSpPr>
          <p:spPr>
            <a:xfrm>
              <a:off x="1021109" y="2724608"/>
              <a:ext cx="7140388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                                   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垂直结构</a:t>
              </a:r>
              <a:endParaRPr lang="en-US" altLang="zh-CN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endPara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endPara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群落的空间结构</a:t>
              </a:r>
            </a:p>
            <a:p>
              <a:endPara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endPara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r>
                <a:rPr lang="en-US" altLang="zh-CN" sz="24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</a:t>
              </a:r>
              <a:r>
                <a:rPr lang="en-US" altLang="zh-CN" sz="2400" dirty="0" smtClean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                                  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水平结构</a:t>
              </a:r>
              <a:r>
                <a:rPr lang="en-US" altLang="zh-CN" sz="2400" dirty="0" smtClean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                         </a:t>
              </a:r>
              <a:endPara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4" name="左大括号 13"/>
            <p:cNvSpPr/>
            <p:nvPr/>
          </p:nvSpPr>
          <p:spPr>
            <a:xfrm>
              <a:off x="3635829" y="3026229"/>
              <a:ext cx="587828" cy="2264228"/>
            </a:xfrm>
            <a:prstGeom prst="leftBrace">
              <a:avLst>
                <a:gd name="adj1" fmla="val 68827"/>
                <a:gd name="adj2" fmla="val 49999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9603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935491" y="2506898"/>
            <a:ext cx="7140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垂直结构</a:t>
            </a:r>
            <a:endParaRPr lang="en-US" altLang="zh-CN" sz="28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57943" y="1497663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群落的空间结构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9344" y="2271519"/>
            <a:ext cx="5863048" cy="3947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479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2857943" y="1454121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群落的空间结构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2005642" y="2681066"/>
            <a:ext cx="7140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垂直结构</a:t>
            </a:r>
            <a:endParaRPr lang="en-US" altLang="zh-CN" sz="28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0192" y="2307122"/>
            <a:ext cx="6503008" cy="3330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8"/>
          <p:cNvSpPr txBox="1"/>
          <p:nvPr/>
        </p:nvSpPr>
        <p:spPr>
          <a:xfrm>
            <a:off x="4289990" y="5606992"/>
            <a:ext cx="58506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注：数字下划线表示某种鸟最喜好栖息的层次</a:t>
            </a:r>
            <a:endParaRPr lang="en-US" altLang="zh-CN" sz="20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0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（引自中南大学唐璐璐）</a:t>
            </a:r>
            <a:endParaRPr lang="zh-CN" altLang="en-US" sz="20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479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2857943" y="1454121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群落的空间结构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1935491" y="2681066"/>
            <a:ext cx="7140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垂直结构</a:t>
            </a:r>
            <a:endParaRPr lang="en-US" altLang="zh-CN" sz="28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文本框 8"/>
          <p:cNvSpPr txBox="1"/>
          <p:nvPr/>
        </p:nvSpPr>
        <p:spPr>
          <a:xfrm>
            <a:off x="4833903" y="5967877"/>
            <a:ext cx="5850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几种林莺栖息于针叶乔木的不同位置</a:t>
            </a:r>
            <a:endParaRPr lang="en-US" altLang="zh-CN" sz="20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907" y="2258524"/>
            <a:ext cx="7300109" cy="3669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545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2857943" y="1454121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群落的空间结构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2119335" y="2419814"/>
            <a:ext cx="7140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垂直结构</a:t>
            </a:r>
            <a:endParaRPr lang="en-US" altLang="zh-CN" sz="28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1" name="Picture 2" descr="http://img.mp.sohu.com/upload/20170704/8abc190303a3422e80c284439ef187dd_t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355" y="2160903"/>
            <a:ext cx="2491368" cy="3697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8"/>
          <p:cNvSpPr txBox="1"/>
          <p:nvPr/>
        </p:nvSpPr>
        <p:spPr>
          <a:xfrm>
            <a:off x="4736519" y="5865050"/>
            <a:ext cx="5850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植物地下部分的分层现象</a:t>
            </a:r>
            <a:endParaRPr lang="en-US" altLang="zh-CN" sz="20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8556" y="2943034"/>
            <a:ext cx="4006975" cy="2854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545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2857943" y="1454121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群落的空间结构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2114497" y="2441585"/>
            <a:ext cx="7140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垂直结构</a:t>
            </a:r>
            <a:endParaRPr lang="en-US" altLang="zh-CN" sz="28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007" y="2181373"/>
            <a:ext cx="3483407" cy="4110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545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</TotalTime>
  <Words>1452</Words>
  <Application>Microsoft Office PowerPoint</Application>
  <PresentationFormat>自定义</PresentationFormat>
  <Paragraphs>159</Paragraphs>
  <Slides>32</Slides>
  <Notes>31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Office 主题</vt:lpstr>
      <vt:lpstr>第2章 第1节 群落的结构（第二课时）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小结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陈伟玲</dc:creator>
  <cp:lastModifiedBy>USER-</cp:lastModifiedBy>
  <cp:revision>112</cp:revision>
  <dcterms:created xsi:type="dcterms:W3CDTF">2020-02-05T11:17:56Z</dcterms:created>
  <dcterms:modified xsi:type="dcterms:W3CDTF">2020-10-22T13:50:03Z</dcterms:modified>
</cp:coreProperties>
</file>