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7.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ags/tag17.xml" ContentType="application/vnd.openxmlformats-officedocument.presentationml.tags+xml"/>
  <Override PartName="/ppt/notesSlides/notesSlide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 id="2147483666" r:id="rId3"/>
    <p:sldMasterId id="2147483678" r:id="rId4"/>
    <p:sldMasterId id="2147483686" r:id="rId5"/>
    <p:sldMasterId id="2147483694" r:id="rId6"/>
    <p:sldMasterId id="2147483706" r:id="rId7"/>
    <p:sldMasterId id="2147483718" r:id="rId8"/>
    <p:sldMasterId id="2147483726" r:id="rId9"/>
  </p:sldMasterIdLst>
  <p:notesMasterIdLst>
    <p:notesMasterId r:id="rId21"/>
  </p:notesMasterIdLst>
  <p:handoutMasterIdLst>
    <p:handoutMasterId r:id="rId22"/>
  </p:handoutMasterIdLst>
  <p:sldIdLst>
    <p:sldId id="293" r:id="rId10"/>
    <p:sldId id="514" r:id="rId11"/>
    <p:sldId id="580" r:id="rId12"/>
    <p:sldId id="515" r:id="rId13"/>
    <p:sldId id="517" r:id="rId14"/>
    <p:sldId id="581" r:id="rId15"/>
    <p:sldId id="513" r:id="rId16"/>
    <p:sldId id="562" r:id="rId17"/>
    <p:sldId id="582" r:id="rId18"/>
    <p:sldId id="583" r:id="rId19"/>
    <p:sldId id="565" r:id="rId20"/>
  </p:sldIdLst>
  <p:sldSz cx="12190413"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800"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1">
          <p15:clr>
            <a:srgbClr val="A4A3A4"/>
          </p15:clr>
        </p15:guide>
        <p15:guide id="2" pos="2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66CB"/>
    <a:srgbClr val="A9D18E"/>
    <a:srgbClr val="068A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1" d="100"/>
          <a:sy n="81" d="100"/>
        </p:scale>
        <p:origin x="725" y="67"/>
      </p:cViewPr>
      <p:guideLst>
        <p:guide orient="horz" pos="221"/>
        <p:guide pos="291"/>
      </p:guideLst>
    </p:cSldViewPr>
  </p:slideViewPr>
  <p:notesTextViewPr>
    <p:cViewPr>
      <p:scale>
        <a:sx n="400" d="100"/>
        <a:sy n="4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2020/3/7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7066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7066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a:extLst>
              <a:ext uri="{FF2B5EF4-FFF2-40B4-BE49-F238E27FC236}">
                <a16:creationId xmlns:a16="http://schemas.microsoft.com/office/drawing/2014/main" id="{3B6F94E4-3C5B-4505-88B9-69611BF3DE68}"/>
              </a:ext>
            </a:extLst>
          </p:cNvPr>
          <p:cNvSpPr>
            <a:spLocks noGrp="1" noRot="1" noChangeAspect="1" noChangeArrowheads="1" noTextEdit="1"/>
          </p:cNvSpPr>
          <p:nvPr>
            <p:ph type="sldImg" idx="4294967295"/>
          </p:nvPr>
        </p:nvSpPr>
        <p:spPr>
          <a:ln>
            <a:miter lim="800000"/>
          </a:ln>
        </p:spPr>
      </p:sp>
      <p:sp>
        <p:nvSpPr>
          <p:cNvPr id="7171" name="文本占位符 2">
            <a:extLst>
              <a:ext uri="{FF2B5EF4-FFF2-40B4-BE49-F238E27FC236}">
                <a16:creationId xmlns:a16="http://schemas.microsoft.com/office/drawing/2014/main" id="{DD98FF9B-828F-4D67-A581-2B48F813E9A9}"/>
              </a:ext>
            </a:extLst>
          </p:cNvPr>
          <p:cNvSpPr>
            <a:spLocks noGrp="1" noChangeArrowheads="1"/>
          </p:cNvSpPr>
          <p:nvPr>
            <p:ph type="body" idx="4294967295"/>
          </p:nvPr>
        </p:nvSpPr>
        <p:spPr/>
        <p:txBody>
          <a:bodyPr>
            <a:prstTxWarp prst="textNoShape">
              <a:avLst/>
            </a:prstTxWarp>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tiff"/><Relationship Id="rId1" Type="http://schemas.openxmlformats.org/officeDocument/2006/relationships/slideMaster" Target="../slideMasters/slideMaster3.xml"/><Relationship Id="rId4" Type="http://schemas.openxmlformats.org/officeDocument/2006/relationships/image" Target="../media/image18.tiff"/></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image" Target="../media/image4.pn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9.png"/><Relationship Id="rId1" Type="http://schemas.openxmlformats.org/officeDocument/2006/relationships/slideMaster" Target="../slideMasters/slideMaster6.xml"/><Relationship Id="rId4" Type="http://schemas.openxmlformats.org/officeDocument/2006/relationships/image" Target="../media/image17.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3.xml"/><Relationship Id="rId7" Type="http://schemas.openxmlformats.org/officeDocument/2006/relationships/slideMaster" Target="../slideMasters/slideMaster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9.pn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7363072"/>
      </p:ext>
    </p:extLst>
  </p:cSld>
  <p:clrMapOvr>
    <a:masterClrMapping/>
  </p:clrMapOvr>
  <p:transition>
    <p:pull dir="l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关于我们">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17411" name="文本框 5"/>
          <p:cNvSpPr txBox="1"/>
          <p:nvPr userDrawn="1"/>
        </p:nvSpPr>
        <p:spPr>
          <a:xfrm>
            <a:off x="617855" y="-1270"/>
            <a:ext cx="9244330"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模型二　已知直角三角形斜边中点，考虑构造斜边中线</a:t>
            </a:r>
          </a:p>
        </p:txBody>
      </p:sp>
      <p:sp>
        <p:nvSpPr>
          <p:cNvPr id="17412"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18434" name="文本框 5"/>
          <p:cNvSpPr txBox="1"/>
          <p:nvPr userDrawn="1"/>
        </p:nvSpPr>
        <p:spPr>
          <a:xfrm>
            <a:off x="617855" y="-1270"/>
            <a:ext cx="11042015"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模型四　遇到三角形一边垂线过这边中点时，考虑垂直平分线的性质</a:t>
            </a:r>
          </a:p>
        </p:txBody>
      </p:sp>
      <p:sp>
        <p:nvSpPr>
          <p:cNvPr id="18435"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31750" y="1588"/>
            <a:ext cx="12277725" cy="4887913"/>
          </a:xfrm>
          <a:prstGeom prst="rect">
            <a:avLst/>
          </a:prstGeom>
          <a:solidFill>
            <a:srgbClr val="00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9459" name="图片 2" descr="底图2（通用）"/>
          <p:cNvPicPr>
            <a:picLocks noChangeAspect="1"/>
          </p:cNvPicPr>
          <p:nvPr userDrawn="1"/>
        </p:nvPicPr>
        <p:blipFill>
          <a:blip r:embed="rId2"/>
          <a:stretch>
            <a:fillRect/>
          </a:stretch>
        </p:blipFill>
        <p:spPr>
          <a:xfrm>
            <a:off x="1952625" y="17463"/>
            <a:ext cx="8378825" cy="4824412"/>
          </a:xfrm>
          <a:prstGeom prst="rect">
            <a:avLst/>
          </a:prstGeom>
          <a:noFill/>
          <a:ln w="9525" cap="flat" cmpd="sng">
            <a:solidFill>
              <a:srgbClr val="00923F"/>
            </a:solidFill>
            <a:prstDash val="solid"/>
            <a:round/>
            <a:headEnd type="none" w="med" len="med"/>
            <a:tailEnd type="none" w="med" len="med"/>
          </a:ln>
        </p:spPr>
      </p:pic>
      <p:pic>
        <p:nvPicPr>
          <p:cNvPr id="19460" name="图片 5" descr="二维码"/>
          <p:cNvPicPr>
            <a:picLocks noChangeAspect="1"/>
          </p:cNvPicPr>
          <p:nvPr userDrawn="1"/>
        </p:nvPicPr>
        <p:blipFill>
          <a:blip r:embed="rId3"/>
          <a:stretch>
            <a:fillRect/>
          </a:stretch>
        </p:blipFill>
        <p:spPr>
          <a:xfrm>
            <a:off x="5233988" y="4889500"/>
            <a:ext cx="1722437" cy="1881188"/>
          </a:xfrm>
          <a:prstGeom prst="rect">
            <a:avLst/>
          </a:prstGeom>
          <a:noFill/>
          <a:ln w="9525">
            <a:noFill/>
          </a:ln>
        </p:spPr>
      </p:pic>
    </p:spTree>
  </p:cSld>
  <p:clrMapOvr>
    <a:masterClrMapping/>
  </p:clrMapOvr>
  <p:transition>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022" y="476672"/>
            <a:ext cx="6800168"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3555" name="图片 2"/>
          <p:cNvPicPr>
            <a:picLocks noChangeAspect="1"/>
          </p:cNvPicPr>
          <p:nvPr userDrawn="1"/>
        </p:nvPicPr>
        <p:blipFill>
          <a:blip r:embed="rId4"/>
          <a:stretch>
            <a:fillRect/>
          </a:stretch>
        </p:blipFill>
        <p:spPr>
          <a:xfrm>
            <a:off x="461963" y="204788"/>
            <a:ext cx="1450975" cy="1260475"/>
          </a:xfrm>
          <a:prstGeom prst="rect">
            <a:avLst/>
          </a:prstGeom>
          <a:noFill/>
          <a:ln w="9525">
            <a:noFill/>
          </a:ln>
        </p:spPr>
      </p:pic>
      <p:grpSp>
        <p:nvGrpSpPr>
          <p:cNvPr id="23557" name="组合 4"/>
          <p:cNvGrpSpPr/>
          <p:nvPr userDrawn="1"/>
        </p:nvGrpSpPr>
        <p:grpSpPr>
          <a:xfrm>
            <a:off x="2390775" y="3836035"/>
            <a:ext cx="7407910" cy="828040"/>
            <a:chOff x="5246" y="3834"/>
            <a:chExt cx="10176" cy="1304"/>
          </a:xfrm>
        </p:grpSpPr>
        <p:sp>
          <p:nvSpPr>
            <p:cNvPr id="7" name="圆角矩形 6"/>
            <p:cNvSpPr/>
            <p:nvPr>
              <p:custDataLst>
                <p:tags r:id="rId1"/>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2"/>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23560" name="图片 8" descr="113"/>
            <p:cNvPicPr>
              <a:picLocks noChangeAspect="1"/>
            </p:cNvPicPr>
            <p:nvPr/>
          </p:nvPicPr>
          <p:blipFill>
            <a:blip r:embed="rId5"/>
            <a:stretch>
              <a:fillRect/>
            </a:stretch>
          </p:blipFill>
          <p:spPr>
            <a:xfrm>
              <a:off x="5563" y="4108"/>
              <a:ext cx="785" cy="698"/>
            </a:xfrm>
            <a:prstGeom prst="rect">
              <a:avLst/>
            </a:prstGeom>
            <a:noFill/>
            <a:ln w="9525">
              <a:noFill/>
            </a:ln>
          </p:spPr>
        </p:pic>
      </p:grpSp>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split orient="vert"/>
      </p:transition>
    </mc:Choice>
    <mc:Fallback xmlns="">
      <p:transition>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24579" name="文本框 5"/>
          <p:cNvSpPr txBox="1"/>
          <p:nvPr userDrawn="1"/>
        </p:nvSpPr>
        <p:spPr>
          <a:xfrm>
            <a:off x="617855" y="-1270"/>
            <a:ext cx="7261225" cy="521970"/>
          </a:xfrm>
          <a:prstGeom prst="rect">
            <a:avLst/>
          </a:prstGeom>
          <a:noFill/>
          <a:ln w="9525">
            <a:noFill/>
          </a:ln>
        </p:spPr>
        <p:txBody>
          <a:bodyPr wrap="square" anchor="t">
            <a:spAutoFit/>
          </a:bodyPr>
          <a:lstStyle/>
          <a:p>
            <a:pPr lvl="0"/>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第3节　人体的呼吸</a:t>
            </a:r>
          </a:p>
        </p:txBody>
      </p:sp>
      <p:sp>
        <p:nvSpPr>
          <p:cNvPr id="20" name="文本框 19">
            <a:hlinkClick r:id="rId3" action="ppaction://hlinksldjump"/>
          </p:cNvPr>
          <p:cNvSpPr txBox="1">
            <a:spLocks noChangeAspect="1"/>
          </p:cNvSpPr>
          <p:nvPr userDrawn="1"/>
        </p:nvSpPr>
        <p:spPr>
          <a:xfrm>
            <a:off x="10668531" y="21591"/>
            <a:ext cx="1483564" cy="398779"/>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20" name="文本框 19">
            <a:hlinkClick r:id="rId3" action="ppaction://hlinksldjump"/>
          </p:cNvPr>
          <p:cNvSpPr txBox="1">
            <a:spLocks noChangeAspect="1"/>
          </p:cNvSpPr>
          <p:nvPr userDrawn="1"/>
        </p:nvSpPr>
        <p:spPr>
          <a:xfrm>
            <a:off x="10681231" y="21591"/>
            <a:ext cx="1483564" cy="398779"/>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
        <p:nvSpPr>
          <p:cNvPr id="25603" name="文本框 5"/>
          <p:cNvSpPr txBox="1"/>
          <p:nvPr userDrawn="1"/>
        </p:nvSpPr>
        <p:spPr>
          <a:xfrm>
            <a:off x="617855" y="-1270"/>
            <a:ext cx="7012940" cy="1383665"/>
          </a:xfrm>
          <a:prstGeom prst="rect">
            <a:avLst/>
          </a:prstGeom>
          <a:noFill/>
          <a:ln w="9525">
            <a:noFill/>
          </a:ln>
        </p:spPr>
        <p:txBody>
          <a:bodyPr wrap="square" anchor="t">
            <a:spAutoFit/>
          </a:bodyPr>
          <a:lstStyle/>
          <a:p>
            <a:pPr lvl="0"/>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第3节　绿色植物的光合作用</a:t>
            </a:r>
          </a:p>
          <a:p>
            <a:pPr lvl="0"/>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和呼吸作用</a:t>
            </a:r>
          </a:p>
          <a:p>
            <a:pPr lvl="0"/>
            <a:endParaRPr lang="zh-CN" altLang="en-US" sz="2800" b="1">
              <a:solidFill>
                <a:schemeClr val="bg1"/>
              </a:solidFill>
              <a:latin typeface="黑体" panose="02010609060101010101" pitchFamily="49" charset="-122"/>
              <a:ea typeface="黑体" panose="02010609060101010101" pitchFamily="49" charset="-122"/>
            </a:endParaRPr>
          </a:p>
        </p:txBody>
      </p:sp>
      <p:sp>
        <p:nvSpPr>
          <p:cNvPr id="2" name="圆角矩形 1"/>
          <p:cNvSpPr/>
          <p:nvPr userDrawn="1"/>
        </p:nvSpPr>
        <p:spPr>
          <a:xfrm>
            <a:off x="227013" y="708025"/>
            <a:ext cx="11736388" cy="5759450"/>
          </a:xfrm>
          <a:prstGeom prst="roundRect">
            <a:avLst/>
          </a:prstGeom>
          <a:ln>
            <a:solidFill>
              <a:schemeClr val="accent6"/>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Tree>
  </p:cSld>
  <p:clrMapOvr>
    <a:masterClrMapping/>
  </p:clrMapOvr>
  <p:transition>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竖向加框">
    <p:bg>
      <p:bgPr>
        <a:blipFill rotWithShape="1">
          <a:blip r:embed="rId2"/>
          <a:tile tx="57150" ty="95250" sx="100000" sy="100000" flip="x" algn="br"/>
        </a:blipFill>
        <a:effectLst/>
      </p:bgPr>
    </p:bg>
    <p:spTree>
      <p:nvGrpSpPr>
        <p:cNvPr id="1" name=""/>
        <p:cNvGrpSpPr/>
        <p:nvPr/>
      </p:nvGrpSpPr>
      <p:grpSpPr>
        <a:xfrm>
          <a:off x="0" y="0"/>
          <a:ext cx="0" cy="0"/>
          <a:chOff x="0" y="0"/>
          <a:chExt cx="0" cy="0"/>
        </a:xfrm>
      </p:grpSpPr>
      <p:sp>
        <p:nvSpPr>
          <p:cNvPr id="26626" name="文本框 5"/>
          <p:cNvSpPr txBox="1"/>
          <p:nvPr userDrawn="1"/>
        </p:nvSpPr>
        <p:spPr>
          <a:xfrm>
            <a:off x="617855" y="-1270"/>
            <a:ext cx="8177530" cy="521970"/>
          </a:xfrm>
          <a:prstGeom prst="rect">
            <a:avLst/>
          </a:prstGeom>
          <a:noFill/>
          <a:ln w="9525">
            <a:noFill/>
          </a:ln>
        </p:spPr>
        <p:txBody>
          <a:bodyPr wrap="square" anchor="t">
            <a:spAutoFit/>
          </a:bodyPr>
          <a:lstStyle/>
          <a:p>
            <a:pPr lvl="0"/>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主题9　生物技术</a:t>
            </a:r>
          </a:p>
        </p:txBody>
      </p:sp>
      <p:sp>
        <p:nvSpPr>
          <p:cNvPr id="5" name="文本框 4">
            <a:hlinkClick r:id="rId3" action="ppaction://hlinksldjump"/>
          </p:cNvPr>
          <p:cNvSpPr txBox="1">
            <a:spLocks noChangeAspect="1"/>
          </p:cNvSpPr>
          <p:nvPr userDrawn="1"/>
        </p:nvSpPr>
        <p:spPr>
          <a:xfrm>
            <a:off x="10708854" y="59361"/>
            <a:ext cx="1483520" cy="398782"/>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横向加框">
    <p:bg>
      <p:bgPr>
        <a:blipFill rotWithShape="1">
          <a:blip r:embed="rId2"/>
          <a:tile tx="57150" ty="95250" sx="100000" sy="100000" flip="x" algn="br"/>
        </a:blipFill>
        <a:effectLst/>
      </p:bgPr>
    </p:bg>
    <p:spTree>
      <p:nvGrpSpPr>
        <p:cNvPr id="1" name=""/>
        <p:cNvGrpSpPr/>
        <p:nvPr/>
      </p:nvGrpSpPr>
      <p:grpSpPr>
        <a:xfrm>
          <a:off x="0" y="0"/>
          <a:ext cx="0" cy="0"/>
          <a:chOff x="0" y="0"/>
          <a:chExt cx="0" cy="0"/>
        </a:xfrm>
      </p:grpSpPr>
      <p:sp>
        <p:nvSpPr>
          <p:cNvPr id="27650" name="矩形 3"/>
          <p:cNvSpPr/>
          <p:nvPr userDrawn="1"/>
        </p:nvSpPr>
        <p:spPr>
          <a:xfrm>
            <a:off x="243205" y="19050"/>
            <a:ext cx="6847840" cy="953135"/>
          </a:xfrm>
          <a:prstGeom prst="rect">
            <a:avLst/>
          </a:prstGeom>
          <a:noFill/>
          <a:ln w="9525">
            <a:noFill/>
          </a:ln>
        </p:spPr>
        <p:txBody>
          <a:bodyPr wrap="square"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第3节　绿色植物的光合作用</a:t>
            </a:r>
          </a:p>
          <a:p>
            <a:pPr lvl="0"/>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和呼吸作用</a:t>
            </a:r>
          </a:p>
        </p:txBody>
      </p:sp>
      <p:sp>
        <p:nvSpPr>
          <p:cNvPr id="6" name="文本框 5">
            <a:hlinkClick r:id="rId3" action="ppaction://hlinksldjump"/>
          </p:cNvPr>
          <p:cNvSpPr txBox="1">
            <a:spLocks noChangeAspect="1"/>
          </p:cNvSpPr>
          <p:nvPr userDrawn="1"/>
        </p:nvSpPr>
        <p:spPr>
          <a:xfrm>
            <a:off x="10669484" y="19356"/>
            <a:ext cx="1483520" cy="398782"/>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竖向不加框">
    <p:bg>
      <p:bgPr>
        <a:blipFill rotWithShape="1">
          <a:blip r:embed="rId2"/>
          <a:tile tx="57150" ty="101600" sx="100000" sy="100000" flip="x" algn="br"/>
        </a:blipFill>
        <a:effectLst/>
      </p:bgPr>
    </p:bg>
    <p:spTree>
      <p:nvGrpSpPr>
        <p:cNvPr id="1" name=""/>
        <p:cNvGrpSpPr/>
        <p:nvPr/>
      </p:nvGrpSpPr>
      <p:grpSpPr>
        <a:xfrm>
          <a:off x="0" y="0"/>
          <a:ext cx="0" cy="0"/>
          <a:chOff x="0" y="0"/>
          <a:chExt cx="0" cy="0"/>
        </a:xfrm>
      </p:grpSpPr>
      <p:sp>
        <p:nvSpPr>
          <p:cNvPr id="28674" name="矩形 4"/>
          <p:cNvSpPr/>
          <p:nvPr userDrawn="1"/>
        </p:nvSpPr>
        <p:spPr>
          <a:xfrm>
            <a:off x="243205" y="19050"/>
            <a:ext cx="7567295" cy="521970"/>
          </a:xfrm>
          <a:prstGeom prst="rect">
            <a:avLst/>
          </a:prstGeom>
          <a:noFill/>
          <a:ln w="9525">
            <a:noFill/>
          </a:ln>
        </p:spPr>
        <p:txBody>
          <a:bodyPr wrap="square"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主题9　生物技术</a:t>
            </a:r>
          </a:p>
        </p:txBody>
      </p:sp>
      <p:sp>
        <p:nvSpPr>
          <p:cNvPr id="6" name="文本框 5">
            <a:hlinkClick r:id="rId3" action="ppaction://hlinksldjump"/>
          </p:cNvPr>
          <p:cNvSpPr txBox="1">
            <a:spLocks noChangeAspect="1"/>
          </p:cNvSpPr>
          <p:nvPr userDrawn="1"/>
        </p:nvSpPr>
        <p:spPr>
          <a:xfrm>
            <a:off x="10708854" y="60008"/>
            <a:ext cx="1483566" cy="398780"/>
          </a:xfrm>
          <a:prstGeom prst="rect">
            <a:avLst/>
          </a:prstGeom>
          <a:solidFill>
            <a:schemeClr val="bg1"/>
          </a:solidFill>
          <a:ln>
            <a:solidFill>
              <a:schemeClr val="bg1"/>
            </a:solid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横向不加框">
    <p:bg>
      <p:bgPr>
        <a:blipFill rotWithShape="1">
          <a:blip r:embed="rId2"/>
          <a:tile tx="76200" ty="101600" sx="100000" sy="100000" flip="x" algn="br"/>
        </a:blipFill>
        <a:effectLst/>
      </p:bgPr>
    </p:bg>
    <p:spTree>
      <p:nvGrpSpPr>
        <p:cNvPr id="1" name=""/>
        <p:cNvGrpSpPr/>
        <p:nvPr/>
      </p:nvGrpSpPr>
      <p:grpSpPr>
        <a:xfrm>
          <a:off x="0" y="0"/>
          <a:ext cx="0" cy="0"/>
          <a:chOff x="0" y="0"/>
          <a:chExt cx="0" cy="0"/>
        </a:xfrm>
      </p:grpSpPr>
      <p:sp>
        <p:nvSpPr>
          <p:cNvPr id="29698" name="矩形 3"/>
          <p:cNvSpPr/>
          <p:nvPr userDrawn="1"/>
        </p:nvSpPr>
        <p:spPr>
          <a:xfrm>
            <a:off x="243205" y="19050"/>
            <a:ext cx="7554595" cy="521970"/>
          </a:xfrm>
          <a:prstGeom prst="rect">
            <a:avLst/>
          </a:prstGeom>
          <a:noFill/>
          <a:ln w="9525">
            <a:noFill/>
          </a:ln>
        </p:spPr>
        <p:txBody>
          <a:bodyPr wrap="square"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第3节　绿色植物的光合作用</a:t>
            </a:r>
          </a:p>
        </p:txBody>
      </p:sp>
      <p:sp>
        <p:nvSpPr>
          <p:cNvPr id="6" name="文本框 5">
            <a:hlinkClick r:id="rId3" action="ppaction://hlinksldjump"/>
          </p:cNvPr>
          <p:cNvSpPr txBox="1">
            <a:spLocks noChangeAspect="1"/>
          </p:cNvSpPr>
          <p:nvPr userDrawn="1"/>
        </p:nvSpPr>
        <p:spPr>
          <a:xfrm>
            <a:off x="10692978" y="80328"/>
            <a:ext cx="1483566" cy="398780"/>
          </a:xfrm>
          <a:prstGeom prst="rect">
            <a:avLst/>
          </a:prstGeom>
          <a:solidFill>
            <a:schemeClr val="bg1"/>
          </a:solidFill>
          <a:ln>
            <a:solidFill>
              <a:schemeClr val="bg1"/>
            </a:solid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5225"/>
            <a:ext cx="284321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4013" y="6245225"/>
            <a:ext cx="3862388"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245225"/>
            <a:ext cx="284321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plit orient="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封底">
    <p:bg>
      <p:bgPr>
        <a:solidFill>
          <a:schemeClr val="bg1"/>
        </a:solidFill>
        <a:effectLst/>
      </p:bgPr>
    </p:bg>
    <p:spTree>
      <p:nvGrpSpPr>
        <p:cNvPr id="1" name=""/>
        <p:cNvGrpSpPr/>
        <p:nvPr/>
      </p:nvGrpSpPr>
      <p:grpSpPr>
        <a:xfrm>
          <a:off x="0" y="0"/>
          <a:ext cx="0" cy="0"/>
          <a:chOff x="0" y="0"/>
          <a:chExt cx="0" cy="0"/>
        </a:xfrm>
      </p:grpSpPr>
      <p:grpSp>
        <p:nvGrpSpPr>
          <p:cNvPr id="31747" name="组合 15"/>
          <p:cNvGrpSpPr/>
          <p:nvPr userDrawn="1"/>
        </p:nvGrpSpPr>
        <p:grpSpPr>
          <a:xfrm>
            <a:off x="1147763" y="5108575"/>
            <a:ext cx="9531350" cy="1511300"/>
            <a:chOff x="1391" y="8045"/>
            <a:chExt cx="15007" cy="2380"/>
          </a:xfrm>
        </p:grpSpPr>
        <p:pic>
          <p:nvPicPr>
            <p:cNvPr id="31748" name="图片 2" descr="二维码2"/>
            <p:cNvPicPr>
              <a:picLocks noChangeAspect="1"/>
            </p:cNvPicPr>
            <p:nvPr userDrawn="1"/>
          </p:nvPicPr>
          <p:blipFill>
            <a:blip r:embed="rId2"/>
            <a:stretch>
              <a:fillRect/>
            </a:stretch>
          </p:blipFill>
          <p:spPr>
            <a:xfrm>
              <a:off x="14290" y="8045"/>
              <a:ext cx="2107" cy="2380"/>
            </a:xfrm>
            <a:prstGeom prst="rect">
              <a:avLst/>
            </a:prstGeom>
            <a:noFill/>
            <a:ln w="9525">
              <a:noFill/>
            </a:ln>
          </p:spPr>
        </p:pic>
        <p:pic>
          <p:nvPicPr>
            <p:cNvPr id="31749" name="图片 14"/>
            <p:cNvPicPr>
              <a:picLocks noChangeAspect="1"/>
            </p:cNvPicPr>
            <p:nvPr userDrawn="1"/>
          </p:nvPicPr>
          <p:blipFill>
            <a:blip r:embed="rId3"/>
            <a:stretch>
              <a:fillRect/>
            </a:stretch>
          </p:blipFill>
          <p:spPr>
            <a:xfrm>
              <a:off x="1391" y="8045"/>
              <a:ext cx="10020" cy="2205"/>
            </a:xfrm>
            <a:prstGeom prst="rect">
              <a:avLst/>
            </a:prstGeom>
            <a:noFill/>
            <a:ln w="9525">
              <a:noFill/>
            </a:ln>
          </p:spPr>
        </p:pic>
      </p:grpSp>
      <p:pic>
        <p:nvPicPr>
          <p:cNvPr id="3" name="图片 2" descr="试题研究课件封底宣传底图（河北）"/>
          <p:cNvPicPr>
            <a:picLocks noChangeAspect="1"/>
          </p:cNvPicPr>
          <p:nvPr userDrawn="1"/>
        </p:nvPicPr>
        <p:blipFill>
          <a:blip r:embed="rId4"/>
          <a:stretch>
            <a:fillRect/>
          </a:stretch>
        </p:blipFill>
        <p:spPr>
          <a:xfrm>
            <a:off x="-12065" y="-8255"/>
            <a:ext cx="12211200" cy="5032861"/>
          </a:xfrm>
          <a:prstGeom prst="rect">
            <a:avLst/>
          </a:prstGeom>
        </p:spPr>
      </p:pic>
    </p:spTree>
  </p:cSld>
  <p:clrMapOvr>
    <a:masterClrMapping/>
  </p:clrMapOvr>
  <p:transition>
    <p:split orient="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152" y="476672"/>
            <a:ext cx="680052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524867" y="784647"/>
            <a:ext cx="6800168" cy="5861685"/>
          </a:xfrm>
          <a:prstGeom prst="rect">
            <a:avLst/>
          </a:prstGeom>
          <a:effectLst>
            <a:glow rad="127000">
              <a:schemeClr val="accent1">
                <a:alpha val="0"/>
              </a:schemeClr>
            </a:glow>
          </a:effectLst>
        </p:spPr>
      </p:pic>
      <p:pic>
        <p:nvPicPr>
          <p:cNvPr id="3075" name="图片 2"/>
          <p:cNvPicPr>
            <a:picLocks noChangeAspect="1"/>
          </p:cNvPicPr>
          <p:nvPr userDrawn="1"/>
        </p:nvPicPr>
        <p:blipFill>
          <a:blip r:embed="rId4"/>
          <a:stretch>
            <a:fillRect/>
          </a:stretch>
        </p:blipFill>
        <p:spPr>
          <a:xfrm>
            <a:off x="462011" y="204788"/>
            <a:ext cx="1451126" cy="1260475"/>
          </a:xfrm>
          <a:prstGeom prst="rect">
            <a:avLst/>
          </a:prstGeom>
          <a:noFill/>
          <a:ln w="9525">
            <a:noFill/>
          </a:ln>
        </p:spPr>
      </p:pic>
      <p:grpSp>
        <p:nvGrpSpPr>
          <p:cNvPr id="3077" name="组合 4"/>
          <p:cNvGrpSpPr/>
          <p:nvPr userDrawn="1"/>
        </p:nvGrpSpPr>
        <p:grpSpPr>
          <a:xfrm>
            <a:off x="2863215" y="3764280"/>
            <a:ext cx="6461760" cy="828040"/>
            <a:chOff x="5246" y="3834"/>
            <a:chExt cx="10176" cy="1304"/>
          </a:xfrm>
        </p:grpSpPr>
        <p:sp>
          <p:nvSpPr>
            <p:cNvPr id="7" name="圆角矩形 6"/>
            <p:cNvSpPr/>
            <p:nvPr>
              <p:custDataLst>
                <p:tags r:id="rId1"/>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2"/>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3080" name="图片 8" descr="113"/>
            <p:cNvPicPr>
              <a:picLocks noChangeAspect="1"/>
            </p:cNvPicPr>
            <p:nvPr/>
          </p:nvPicPr>
          <p:blipFill>
            <a:blip r:embed="rId5"/>
            <a:stretch>
              <a:fillRect/>
            </a:stretch>
          </p:blipFill>
          <p:spPr>
            <a:xfrm>
              <a:off x="5563" y="4108"/>
              <a:ext cx="785" cy="698"/>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p:split orient="vert"/>
      </p:transition>
    </mc:Choice>
    <mc:Fallback xmlns="">
      <p:transition>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关于我们">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35843" name="文本框 5"/>
          <p:cNvSpPr txBox="1"/>
          <p:nvPr userDrawn="1"/>
        </p:nvSpPr>
        <p:spPr>
          <a:xfrm>
            <a:off x="617855" y="-1270"/>
            <a:ext cx="10937875"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模型一　见三角形一边的中点，考虑构造中位线</a:t>
            </a:r>
          </a:p>
        </p:txBody>
      </p:sp>
      <p:sp>
        <p:nvSpPr>
          <p:cNvPr id="35844"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36866" name="文本框 5"/>
          <p:cNvSpPr txBox="1"/>
          <p:nvPr userDrawn="1"/>
        </p:nvSpPr>
        <p:spPr>
          <a:xfrm>
            <a:off x="617855" y="-1270"/>
            <a:ext cx="8435340"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模型一　见三角形一边的中点，考虑构造中位线</a:t>
            </a:r>
          </a:p>
        </p:txBody>
      </p:sp>
      <p:sp>
        <p:nvSpPr>
          <p:cNvPr id="36867"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31750" y="1588"/>
            <a:ext cx="12277725" cy="4887913"/>
          </a:xfrm>
          <a:prstGeom prst="rect">
            <a:avLst/>
          </a:prstGeom>
          <a:solidFill>
            <a:srgbClr val="00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37891" name="图片 2" descr="底图2（通用）"/>
          <p:cNvPicPr>
            <a:picLocks noChangeAspect="1"/>
          </p:cNvPicPr>
          <p:nvPr userDrawn="1"/>
        </p:nvPicPr>
        <p:blipFill>
          <a:blip r:embed="rId2"/>
          <a:stretch>
            <a:fillRect/>
          </a:stretch>
        </p:blipFill>
        <p:spPr>
          <a:xfrm>
            <a:off x="1952625" y="17463"/>
            <a:ext cx="8378825" cy="4824412"/>
          </a:xfrm>
          <a:prstGeom prst="rect">
            <a:avLst/>
          </a:prstGeom>
          <a:noFill/>
          <a:ln w="9525" cap="flat" cmpd="sng">
            <a:solidFill>
              <a:srgbClr val="00923F"/>
            </a:solidFill>
            <a:prstDash val="solid"/>
            <a:round/>
            <a:headEnd type="none" w="med" len="med"/>
            <a:tailEnd type="none" w="med" len="med"/>
          </a:ln>
        </p:spPr>
      </p:pic>
      <p:pic>
        <p:nvPicPr>
          <p:cNvPr id="37892" name="图片 5" descr="二维码"/>
          <p:cNvPicPr>
            <a:picLocks noChangeAspect="1"/>
          </p:cNvPicPr>
          <p:nvPr userDrawn="1"/>
        </p:nvPicPr>
        <p:blipFill>
          <a:blip r:embed="rId3"/>
          <a:stretch>
            <a:fillRect/>
          </a:stretch>
        </p:blipFill>
        <p:spPr>
          <a:xfrm>
            <a:off x="5233988" y="4889500"/>
            <a:ext cx="1722437" cy="1881188"/>
          </a:xfrm>
          <a:prstGeom prst="rect">
            <a:avLst/>
          </a:prstGeom>
          <a:noFill/>
          <a:ln w="9525">
            <a:noFill/>
          </a:ln>
        </p:spPr>
      </p:pic>
    </p:spTree>
  </p:cSld>
  <p:clrMapOvr>
    <a:masterClrMapping/>
  </p:clrMapOvr>
  <p:transition>
    <p:split orient="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022" y="476672"/>
            <a:ext cx="6800168"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plit orient="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关于我们">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43011" name="文本框 5"/>
          <p:cNvSpPr txBox="1"/>
          <p:nvPr userDrawn="1"/>
        </p:nvSpPr>
        <p:spPr>
          <a:xfrm>
            <a:off x="617855" y="-1270"/>
            <a:ext cx="11252835"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sym typeface="+mn-ea"/>
              </a:rPr>
              <a:t>模型六　遇到三角形一边上的中点，考虑倍长中线法构造全等三角形</a:t>
            </a:r>
          </a:p>
        </p:txBody>
      </p:sp>
      <p:sp>
        <p:nvSpPr>
          <p:cNvPr id="43012"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44034" name="文本框 5"/>
          <p:cNvSpPr txBox="1"/>
          <p:nvPr userDrawn="1"/>
        </p:nvSpPr>
        <p:spPr>
          <a:xfrm>
            <a:off x="617855" y="-1270"/>
            <a:ext cx="10397490"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模型五　圆中弦（弧）的中点，考虑垂径定理及圆周角定理</a:t>
            </a:r>
          </a:p>
        </p:txBody>
      </p:sp>
      <p:sp>
        <p:nvSpPr>
          <p:cNvPr id="44035"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关于我们">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31750" y="1588"/>
            <a:ext cx="12277725" cy="4887913"/>
          </a:xfrm>
          <a:prstGeom prst="rect">
            <a:avLst/>
          </a:prstGeom>
          <a:solidFill>
            <a:srgbClr val="00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45059" name="图片 2" descr="底图2（通用）"/>
          <p:cNvPicPr>
            <a:picLocks noChangeAspect="1"/>
          </p:cNvPicPr>
          <p:nvPr userDrawn="1"/>
        </p:nvPicPr>
        <p:blipFill>
          <a:blip r:embed="rId2"/>
          <a:stretch>
            <a:fillRect/>
          </a:stretch>
        </p:blipFill>
        <p:spPr>
          <a:xfrm>
            <a:off x="1952625" y="17463"/>
            <a:ext cx="8378825" cy="4824412"/>
          </a:xfrm>
          <a:prstGeom prst="rect">
            <a:avLst/>
          </a:prstGeom>
          <a:noFill/>
          <a:ln w="9525" cap="flat" cmpd="sng">
            <a:solidFill>
              <a:srgbClr val="00923F"/>
            </a:solidFill>
            <a:prstDash val="solid"/>
            <a:round/>
            <a:headEnd type="none" w="med" len="med"/>
            <a:tailEnd type="none" w="med" len="med"/>
          </a:ln>
        </p:spPr>
      </p:pic>
      <p:pic>
        <p:nvPicPr>
          <p:cNvPr id="45060" name="图片 5" descr="二维码"/>
          <p:cNvPicPr>
            <a:picLocks noChangeAspect="1"/>
          </p:cNvPicPr>
          <p:nvPr userDrawn="1"/>
        </p:nvPicPr>
        <p:blipFill>
          <a:blip r:embed="rId3"/>
          <a:stretch>
            <a:fillRect/>
          </a:stretch>
        </p:blipFill>
        <p:spPr>
          <a:xfrm>
            <a:off x="5233988" y="4889500"/>
            <a:ext cx="1722437" cy="1881188"/>
          </a:xfrm>
          <a:prstGeom prst="rect">
            <a:avLst/>
          </a:prstGeom>
          <a:noFill/>
          <a:ln w="9525">
            <a:noFill/>
          </a:ln>
        </p:spPr>
      </p:pic>
    </p:spTree>
  </p:cSld>
  <p:clrMapOvr>
    <a:masterClrMapping/>
  </p:clrMapOvr>
  <p:transition>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022" y="476672"/>
            <a:ext cx="6800168"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152" y="476672"/>
            <a:ext cx="6800523" cy="5861685"/>
          </a:xfrm>
          <a:prstGeom prst="rect">
            <a:avLst/>
          </a:prstGeom>
          <a:effectLst>
            <a:glow rad="127000">
              <a:schemeClr val="accent1">
                <a:alpha val="0"/>
              </a:schemeClr>
            </a:glow>
          </a:effectLst>
        </p:spPr>
      </p:pic>
      <p:pic>
        <p:nvPicPr>
          <p:cNvPr id="49155" name="图片 2"/>
          <p:cNvPicPr>
            <a:picLocks noChangeAspect="1"/>
          </p:cNvPicPr>
          <p:nvPr userDrawn="1"/>
        </p:nvPicPr>
        <p:blipFill>
          <a:blip r:embed="rId8"/>
          <a:stretch>
            <a:fillRect/>
          </a:stretch>
        </p:blipFill>
        <p:spPr>
          <a:xfrm>
            <a:off x="461963" y="204788"/>
            <a:ext cx="1450975" cy="1260475"/>
          </a:xfrm>
          <a:prstGeom prst="rect">
            <a:avLst/>
          </a:prstGeom>
          <a:noFill/>
          <a:ln w="9525">
            <a:noFill/>
          </a:ln>
        </p:spPr>
      </p:pic>
      <p:grpSp>
        <p:nvGrpSpPr>
          <p:cNvPr id="49156" name="组合 14"/>
          <p:cNvGrpSpPr/>
          <p:nvPr userDrawn="1"/>
        </p:nvGrpSpPr>
        <p:grpSpPr>
          <a:xfrm>
            <a:off x="2863850" y="2328863"/>
            <a:ext cx="6462713" cy="3467100"/>
            <a:chOff x="4793" y="3667"/>
            <a:chExt cx="10176" cy="5461"/>
          </a:xfrm>
        </p:grpSpPr>
        <p:grpSp>
          <p:nvGrpSpPr>
            <p:cNvPr id="49157" name="组合 4"/>
            <p:cNvGrpSpPr/>
            <p:nvPr userDrawn="1"/>
          </p:nvGrpSpPr>
          <p:grpSpPr>
            <a:xfrm>
              <a:off x="4792" y="3667"/>
              <a:ext cx="10176" cy="1304"/>
              <a:chOff x="5246" y="3834"/>
              <a:chExt cx="10176" cy="1304"/>
            </a:xfrm>
          </p:grpSpPr>
          <p:sp>
            <p:nvSpPr>
              <p:cNvPr id="7" name="圆角矩形 6"/>
              <p:cNvSpPr/>
              <p:nvPr>
                <p:custDataLst>
                  <p:tags r:id="rId5"/>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6"/>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49160" name="图片 8" descr="113"/>
              <p:cNvPicPr>
                <a:picLocks noChangeAspect="1"/>
              </p:cNvPicPr>
              <p:nvPr/>
            </p:nvPicPr>
            <p:blipFill>
              <a:blip r:embed="rId9"/>
              <a:stretch>
                <a:fillRect/>
              </a:stretch>
            </p:blipFill>
            <p:spPr>
              <a:xfrm>
                <a:off x="5563" y="4108"/>
                <a:ext cx="785" cy="698"/>
              </a:xfrm>
              <a:prstGeom prst="rect">
                <a:avLst/>
              </a:prstGeom>
              <a:noFill/>
              <a:ln w="9525">
                <a:noFill/>
              </a:ln>
            </p:spPr>
          </p:pic>
        </p:grpSp>
        <p:grpSp>
          <p:nvGrpSpPr>
            <p:cNvPr id="49161" name="组合 4"/>
            <p:cNvGrpSpPr/>
            <p:nvPr userDrawn="1"/>
          </p:nvGrpSpPr>
          <p:grpSpPr>
            <a:xfrm>
              <a:off x="4792" y="5746"/>
              <a:ext cx="10176" cy="1304"/>
              <a:chOff x="5246" y="3834"/>
              <a:chExt cx="10176" cy="1304"/>
            </a:xfrm>
          </p:grpSpPr>
          <p:sp>
            <p:nvSpPr>
              <p:cNvPr id="2" name="圆角矩形 6"/>
              <p:cNvSpPr/>
              <p:nvPr>
                <p:custDataLst>
                  <p:tags r:id="rId3"/>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4"/>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49164" name="图片 8" descr="113"/>
              <p:cNvPicPr>
                <a:picLocks noChangeAspect="1"/>
              </p:cNvPicPr>
              <p:nvPr/>
            </p:nvPicPr>
            <p:blipFill>
              <a:blip r:embed="rId9"/>
              <a:stretch>
                <a:fillRect/>
              </a:stretch>
            </p:blipFill>
            <p:spPr>
              <a:xfrm>
                <a:off x="5563" y="4108"/>
                <a:ext cx="785" cy="698"/>
              </a:xfrm>
              <a:prstGeom prst="rect">
                <a:avLst/>
              </a:prstGeom>
              <a:noFill/>
              <a:ln w="9525">
                <a:noFill/>
              </a:ln>
            </p:spPr>
          </p:pic>
        </p:grpSp>
        <p:grpSp>
          <p:nvGrpSpPr>
            <p:cNvPr id="49165" name="组合 4"/>
            <p:cNvGrpSpPr/>
            <p:nvPr userDrawn="1"/>
          </p:nvGrpSpPr>
          <p:grpSpPr>
            <a:xfrm>
              <a:off x="4792" y="7824"/>
              <a:ext cx="10176" cy="1304"/>
              <a:chOff x="5246" y="3834"/>
              <a:chExt cx="10176" cy="1304"/>
            </a:xfrm>
          </p:grpSpPr>
          <p:sp>
            <p:nvSpPr>
              <p:cNvPr id="10" name="圆角矩形 6"/>
              <p:cNvSpPr/>
              <p:nvPr>
                <p:custDataLst>
                  <p:tags r:id="rId1"/>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49168" name="图片 8" descr="113"/>
              <p:cNvPicPr>
                <a:picLocks noChangeAspect="1"/>
              </p:cNvPicPr>
              <p:nvPr/>
            </p:nvPicPr>
            <p:blipFill>
              <a:blip r:embed="rId9"/>
              <a:stretch>
                <a:fillRect/>
              </a:stretch>
            </p:blipFill>
            <p:spPr>
              <a:xfrm>
                <a:off x="5563" y="4108"/>
                <a:ext cx="785" cy="698"/>
              </a:xfrm>
              <a:prstGeom prst="rect">
                <a:avLst/>
              </a:prstGeom>
              <a:noFill/>
              <a:ln w="9525">
                <a:noFill/>
              </a:ln>
            </p:spPr>
          </p:pic>
        </p:grpSp>
      </p:grpSp>
    </p:spTree>
  </p:cSld>
  <p:clrMapOvr>
    <a:masterClrMapping/>
  </p:clrMapOvr>
  <p:transition>
    <p:split orient="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20" name="文本框 19">
            <a:hlinkClick r:id="" action="ppaction://noaction"/>
          </p:cNvPr>
          <p:cNvSpPr txBox="1">
            <a:spLocks noChangeAspect="1"/>
          </p:cNvSpPr>
          <p:nvPr userDrawn="1"/>
        </p:nvSpPr>
        <p:spPr>
          <a:xfrm>
            <a:off x="10707266" y="80011"/>
            <a:ext cx="1483565" cy="398779"/>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
        <p:nvSpPr>
          <p:cNvPr id="50179" name="文本框 5"/>
          <p:cNvSpPr txBox="1"/>
          <p:nvPr userDrawn="1"/>
        </p:nvSpPr>
        <p:spPr>
          <a:xfrm>
            <a:off x="617538" y="-1587"/>
            <a:ext cx="3532187" cy="522287"/>
          </a:xfrm>
          <a:prstGeom prst="rect">
            <a:avLst/>
          </a:prstGeom>
          <a:noFill/>
          <a:ln w="9525">
            <a:noFill/>
          </a:ln>
        </p:spPr>
        <p:txBody>
          <a:bodyPr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专题一  记叙文阅读</a:t>
            </a:r>
          </a:p>
        </p:txBody>
      </p:sp>
    </p:spTree>
  </p:cSld>
  <p:clrMapOvr>
    <a:masterClrMapping/>
  </p:clrMapOvr>
  <p:transition>
    <p:split orient="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20" name="文本框 19">
            <a:hlinkClick r:id="" action="ppaction://noaction"/>
          </p:cNvPr>
          <p:cNvSpPr txBox="1">
            <a:spLocks noChangeAspect="1"/>
          </p:cNvSpPr>
          <p:nvPr userDrawn="1"/>
        </p:nvSpPr>
        <p:spPr>
          <a:xfrm>
            <a:off x="10707266" y="80011"/>
            <a:ext cx="1483565" cy="398779"/>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
        <p:nvSpPr>
          <p:cNvPr id="51203" name="文本框 5"/>
          <p:cNvSpPr txBox="1"/>
          <p:nvPr userDrawn="1"/>
        </p:nvSpPr>
        <p:spPr>
          <a:xfrm>
            <a:off x="617538" y="-1587"/>
            <a:ext cx="3532187" cy="522287"/>
          </a:xfrm>
          <a:prstGeom prst="rect">
            <a:avLst/>
          </a:prstGeom>
          <a:noFill/>
          <a:ln w="9525">
            <a:noFill/>
          </a:ln>
        </p:spPr>
        <p:txBody>
          <a:bodyPr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专题一  字音、字形</a:t>
            </a:r>
          </a:p>
        </p:txBody>
      </p:sp>
      <p:sp>
        <p:nvSpPr>
          <p:cNvPr id="2" name="圆角矩形 1"/>
          <p:cNvSpPr/>
          <p:nvPr userDrawn="1"/>
        </p:nvSpPr>
        <p:spPr>
          <a:xfrm>
            <a:off x="227013" y="708025"/>
            <a:ext cx="11736388" cy="5759450"/>
          </a:xfrm>
          <a:prstGeom prst="roundRect">
            <a:avLst/>
          </a:prstGeom>
          <a:ln>
            <a:solidFill>
              <a:schemeClr val="accent6"/>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Tree>
  </p:cSld>
  <p:clrMapOvr>
    <a:masterClrMapping/>
  </p:clrMapOvr>
  <p:transition>
    <p:split orient="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竖向加框">
    <p:bg>
      <p:bgPr>
        <a:blipFill rotWithShape="1">
          <a:blip r:embed="rId2"/>
          <a:tile tx="57150" ty="95250" sx="100000" sy="100000" flip="x" algn="br"/>
        </a:blipFill>
        <a:effectLst/>
      </p:bgPr>
    </p:bg>
    <p:spTree>
      <p:nvGrpSpPr>
        <p:cNvPr id="1" name=""/>
        <p:cNvGrpSpPr/>
        <p:nvPr/>
      </p:nvGrpSpPr>
      <p:grpSpPr>
        <a:xfrm>
          <a:off x="0" y="0"/>
          <a:ext cx="0" cy="0"/>
          <a:chOff x="0" y="0"/>
          <a:chExt cx="0" cy="0"/>
        </a:xfrm>
      </p:grpSpPr>
      <p:sp>
        <p:nvSpPr>
          <p:cNvPr id="52226" name="文本框 5"/>
          <p:cNvSpPr txBox="1"/>
          <p:nvPr userDrawn="1"/>
        </p:nvSpPr>
        <p:spPr>
          <a:xfrm>
            <a:off x="617538" y="-1587"/>
            <a:ext cx="3532187" cy="522287"/>
          </a:xfrm>
          <a:prstGeom prst="rect">
            <a:avLst/>
          </a:prstGeom>
          <a:noFill/>
          <a:ln w="9525">
            <a:noFill/>
          </a:ln>
        </p:spPr>
        <p:txBody>
          <a:bodyPr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专题一  记叙文阅读</a:t>
            </a:r>
          </a:p>
        </p:txBody>
      </p:sp>
      <p:sp>
        <p:nvSpPr>
          <p:cNvPr id="5" name="文本框 4">
            <a:hlinkClick r:id="" action="ppaction://noaction"/>
          </p:cNvPr>
          <p:cNvSpPr txBox="1">
            <a:spLocks noChangeAspect="1"/>
          </p:cNvSpPr>
          <p:nvPr userDrawn="1"/>
        </p:nvSpPr>
        <p:spPr>
          <a:xfrm>
            <a:off x="10708854" y="59361"/>
            <a:ext cx="1483520"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横向加框">
    <p:bg>
      <p:bgPr>
        <a:blipFill rotWithShape="1">
          <a:blip r:embed="rId2"/>
          <a:tile tx="57150" ty="95250" sx="100000" sy="100000" flip="x" algn="br"/>
        </a:blipFill>
        <a:effectLst/>
      </p:bgPr>
    </p:bg>
    <p:spTree>
      <p:nvGrpSpPr>
        <p:cNvPr id="1" name=""/>
        <p:cNvGrpSpPr/>
        <p:nvPr/>
      </p:nvGrpSpPr>
      <p:grpSpPr>
        <a:xfrm>
          <a:off x="0" y="0"/>
          <a:ext cx="0" cy="0"/>
          <a:chOff x="0" y="0"/>
          <a:chExt cx="0" cy="0"/>
        </a:xfrm>
      </p:grpSpPr>
      <p:sp>
        <p:nvSpPr>
          <p:cNvPr id="53250" name="矩形 3"/>
          <p:cNvSpPr/>
          <p:nvPr userDrawn="1"/>
        </p:nvSpPr>
        <p:spPr>
          <a:xfrm>
            <a:off x="242888" y="19050"/>
            <a:ext cx="4125912" cy="522288"/>
          </a:xfrm>
          <a:prstGeom prst="rect">
            <a:avLst/>
          </a:prstGeom>
          <a:noFill/>
          <a:ln w="9525">
            <a:noFill/>
          </a:ln>
        </p:spPr>
        <p:txBody>
          <a:bodyPr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专题一  记叙文阅读</a:t>
            </a:r>
            <a:endParaRPr lang="zh-CN" altLang="en-US" sz="2800" b="1" dirty="0">
              <a:solidFill>
                <a:srgbClr val="FFFFFF"/>
              </a:solidFill>
              <a:latin typeface="黑体" panose="02010609060101010101" pitchFamily="49" charset="-122"/>
              <a:ea typeface="黑体" panose="02010609060101010101" pitchFamily="49" charset="-122"/>
            </a:endParaRPr>
          </a:p>
        </p:txBody>
      </p:sp>
      <p:sp>
        <p:nvSpPr>
          <p:cNvPr id="6" name="文本框 5">
            <a:hlinkClick r:id="" action="ppaction://noaction"/>
          </p:cNvPr>
          <p:cNvSpPr txBox="1">
            <a:spLocks noChangeAspect="1"/>
          </p:cNvSpPr>
          <p:nvPr userDrawn="1"/>
        </p:nvSpPr>
        <p:spPr>
          <a:xfrm>
            <a:off x="10708854" y="59361"/>
            <a:ext cx="1483520"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竖向不加框">
    <p:bg>
      <p:bgPr>
        <a:blipFill rotWithShape="1">
          <a:blip r:embed="rId2"/>
          <a:tile tx="57150" ty="101600" sx="100000" sy="100000" flip="x" algn="br"/>
        </a:blipFill>
        <a:effectLst/>
      </p:bgPr>
    </p:bg>
    <p:spTree>
      <p:nvGrpSpPr>
        <p:cNvPr id="1" name=""/>
        <p:cNvGrpSpPr/>
        <p:nvPr/>
      </p:nvGrpSpPr>
      <p:grpSpPr>
        <a:xfrm>
          <a:off x="0" y="0"/>
          <a:ext cx="0" cy="0"/>
          <a:chOff x="0" y="0"/>
          <a:chExt cx="0" cy="0"/>
        </a:xfrm>
      </p:grpSpPr>
      <p:sp>
        <p:nvSpPr>
          <p:cNvPr id="54274" name="矩形 4"/>
          <p:cNvSpPr/>
          <p:nvPr userDrawn="1"/>
        </p:nvSpPr>
        <p:spPr>
          <a:xfrm>
            <a:off x="242888" y="19050"/>
            <a:ext cx="4125912" cy="522288"/>
          </a:xfrm>
          <a:prstGeom prst="rect">
            <a:avLst/>
          </a:prstGeom>
          <a:noFill/>
          <a:ln w="9525">
            <a:noFill/>
          </a:ln>
        </p:spPr>
        <p:txBody>
          <a:bodyPr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专题一  记叙文阅读</a:t>
            </a:r>
            <a:endParaRPr lang="zh-CN" altLang="en-US" sz="2800" b="1" dirty="0">
              <a:solidFill>
                <a:srgbClr val="FFFFFF"/>
              </a:solidFill>
              <a:latin typeface="黑体" panose="02010609060101010101" pitchFamily="49" charset="-122"/>
              <a:ea typeface="黑体" panose="02010609060101010101" pitchFamily="49" charset="-122"/>
            </a:endParaRPr>
          </a:p>
        </p:txBody>
      </p:sp>
      <p:sp>
        <p:nvSpPr>
          <p:cNvPr id="6" name="文本框 5">
            <a:hlinkClick r:id="" action="ppaction://noaction"/>
          </p:cNvPr>
          <p:cNvSpPr txBox="1">
            <a:spLocks noChangeAspect="1"/>
          </p:cNvSpPr>
          <p:nvPr userDrawn="1"/>
        </p:nvSpPr>
        <p:spPr>
          <a:xfrm>
            <a:off x="10708854" y="60008"/>
            <a:ext cx="1483566" cy="398780"/>
          </a:xfrm>
          <a:prstGeom prst="rect">
            <a:avLst/>
          </a:prstGeom>
          <a:solidFill>
            <a:schemeClr val="bg1"/>
          </a:solidFill>
          <a:ln>
            <a:solidFill>
              <a:schemeClr val="bg1"/>
            </a:solid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横向不加框">
    <p:bg>
      <p:bgPr>
        <a:blipFill rotWithShape="1">
          <a:blip r:embed="rId2"/>
          <a:tile tx="76200" ty="101600" sx="100000" sy="100000" flip="x" algn="br"/>
        </a:blipFill>
        <a:effectLst/>
      </p:bgPr>
    </p:bg>
    <p:spTree>
      <p:nvGrpSpPr>
        <p:cNvPr id="1" name=""/>
        <p:cNvGrpSpPr/>
        <p:nvPr/>
      </p:nvGrpSpPr>
      <p:grpSpPr>
        <a:xfrm>
          <a:off x="0" y="0"/>
          <a:ext cx="0" cy="0"/>
          <a:chOff x="0" y="0"/>
          <a:chExt cx="0" cy="0"/>
        </a:xfrm>
      </p:grpSpPr>
      <p:sp>
        <p:nvSpPr>
          <p:cNvPr id="55298" name="矩形 3"/>
          <p:cNvSpPr/>
          <p:nvPr userDrawn="1"/>
        </p:nvSpPr>
        <p:spPr>
          <a:xfrm>
            <a:off x="242888" y="19050"/>
            <a:ext cx="4125912" cy="522288"/>
          </a:xfrm>
          <a:prstGeom prst="rect">
            <a:avLst/>
          </a:prstGeom>
          <a:noFill/>
          <a:ln w="9525">
            <a:noFill/>
          </a:ln>
        </p:spPr>
        <p:txBody>
          <a:bodyPr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专题一  记叙文阅读</a:t>
            </a:r>
            <a:endParaRPr lang="zh-CN" altLang="en-US" sz="2800" b="1" dirty="0">
              <a:solidFill>
                <a:srgbClr val="FFFFFF"/>
              </a:solidFill>
              <a:latin typeface="黑体" panose="02010609060101010101" pitchFamily="49" charset="-122"/>
              <a:ea typeface="黑体" panose="02010609060101010101" pitchFamily="49" charset="-122"/>
            </a:endParaRPr>
          </a:p>
        </p:txBody>
      </p:sp>
      <p:sp>
        <p:nvSpPr>
          <p:cNvPr id="6" name="文本框 5">
            <a:hlinkClick r:id="" action="ppaction://noaction"/>
          </p:cNvPr>
          <p:cNvSpPr txBox="1">
            <a:spLocks noChangeAspect="1"/>
          </p:cNvSpPr>
          <p:nvPr userDrawn="1"/>
        </p:nvSpPr>
        <p:spPr>
          <a:xfrm>
            <a:off x="10692978" y="80328"/>
            <a:ext cx="1483566" cy="398780"/>
          </a:xfrm>
          <a:prstGeom prst="rect">
            <a:avLst/>
          </a:prstGeom>
          <a:solidFill>
            <a:schemeClr val="bg1"/>
          </a:solidFill>
          <a:ln>
            <a:solidFill>
              <a:schemeClr val="bg1"/>
            </a:solid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5225"/>
            <a:ext cx="284321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4013" y="6245225"/>
            <a:ext cx="3862388"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245225"/>
            <a:ext cx="284321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plit orient="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封底">
    <p:bg>
      <p:bgPr>
        <a:solidFill>
          <a:schemeClr val="bg1"/>
        </a:solidFill>
        <a:effectLst/>
      </p:bgPr>
    </p:bg>
    <p:spTree>
      <p:nvGrpSpPr>
        <p:cNvPr id="1" name=""/>
        <p:cNvGrpSpPr/>
        <p:nvPr/>
      </p:nvGrpSpPr>
      <p:grpSpPr>
        <a:xfrm>
          <a:off x="0" y="0"/>
          <a:ext cx="0" cy="0"/>
          <a:chOff x="0" y="0"/>
          <a:chExt cx="0" cy="0"/>
        </a:xfrm>
      </p:grpSpPr>
      <p:pic>
        <p:nvPicPr>
          <p:cNvPr id="57346" name="图片 3"/>
          <p:cNvPicPr>
            <a:picLocks noChangeAspect="1"/>
          </p:cNvPicPr>
          <p:nvPr userDrawn="1"/>
        </p:nvPicPr>
        <p:blipFill>
          <a:blip r:embed="rId2"/>
          <a:stretch>
            <a:fillRect/>
          </a:stretch>
        </p:blipFill>
        <p:spPr>
          <a:xfrm>
            <a:off x="-26987" y="-42862"/>
            <a:ext cx="12241212" cy="4894262"/>
          </a:xfrm>
          <a:prstGeom prst="rect">
            <a:avLst/>
          </a:prstGeom>
          <a:noFill/>
          <a:ln w="9525">
            <a:noFill/>
          </a:ln>
        </p:spPr>
      </p:pic>
      <p:grpSp>
        <p:nvGrpSpPr>
          <p:cNvPr id="57347" name="组合 15"/>
          <p:cNvGrpSpPr/>
          <p:nvPr userDrawn="1"/>
        </p:nvGrpSpPr>
        <p:grpSpPr>
          <a:xfrm>
            <a:off x="1147763" y="5108575"/>
            <a:ext cx="9531350" cy="1511300"/>
            <a:chOff x="1391" y="8045"/>
            <a:chExt cx="15007" cy="2380"/>
          </a:xfrm>
        </p:grpSpPr>
        <p:pic>
          <p:nvPicPr>
            <p:cNvPr id="57348" name="图片 2" descr="二维码2"/>
            <p:cNvPicPr>
              <a:picLocks noChangeAspect="1"/>
            </p:cNvPicPr>
            <p:nvPr userDrawn="1"/>
          </p:nvPicPr>
          <p:blipFill>
            <a:blip r:embed="rId3"/>
            <a:stretch>
              <a:fillRect/>
            </a:stretch>
          </p:blipFill>
          <p:spPr>
            <a:xfrm>
              <a:off x="14290" y="8045"/>
              <a:ext cx="2107" cy="2380"/>
            </a:xfrm>
            <a:prstGeom prst="rect">
              <a:avLst/>
            </a:prstGeom>
            <a:noFill/>
            <a:ln w="9525">
              <a:noFill/>
            </a:ln>
          </p:spPr>
        </p:pic>
        <p:pic>
          <p:nvPicPr>
            <p:cNvPr id="57349" name="图片 14"/>
            <p:cNvPicPr>
              <a:picLocks noChangeAspect="1"/>
            </p:cNvPicPr>
            <p:nvPr userDrawn="1"/>
          </p:nvPicPr>
          <p:blipFill>
            <a:blip r:embed="rId4"/>
            <a:stretch>
              <a:fillRect/>
            </a:stretch>
          </p:blipFill>
          <p:spPr>
            <a:xfrm>
              <a:off x="1391" y="8045"/>
              <a:ext cx="10020" cy="2205"/>
            </a:xfrm>
            <a:prstGeom prst="rect">
              <a:avLst/>
            </a:prstGeom>
            <a:noFill/>
            <a:ln w="9525">
              <a:noFill/>
            </a:ln>
          </p:spPr>
        </p:pic>
      </p:grpSp>
    </p:spTree>
  </p:cSld>
  <p:clrMapOvr>
    <a:masterClrMapping/>
  </p:clrMapOvr>
  <p:transition>
    <p:split orient="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152" y="476672"/>
            <a:ext cx="680052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152" y="476672"/>
            <a:ext cx="6800523" cy="5861685"/>
          </a:xfrm>
          <a:prstGeom prst="rect">
            <a:avLst/>
          </a:prstGeom>
          <a:effectLst>
            <a:glow rad="127000">
              <a:schemeClr val="accent1">
                <a:alpha val="0"/>
              </a:schemeClr>
            </a:glow>
          </a:effectLst>
        </p:spPr>
      </p:pic>
      <p:pic>
        <p:nvPicPr>
          <p:cNvPr id="60419" name="图片 2"/>
          <p:cNvPicPr>
            <a:picLocks noChangeAspect="1"/>
          </p:cNvPicPr>
          <p:nvPr userDrawn="1"/>
        </p:nvPicPr>
        <p:blipFill>
          <a:blip r:embed="rId8"/>
          <a:stretch>
            <a:fillRect/>
          </a:stretch>
        </p:blipFill>
        <p:spPr>
          <a:xfrm>
            <a:off x="461963" y="204788"/>
            <a:ext cx="1450975" cy="1260475"/>
          </a:xfrm>
          <a:prstGeom prst="rect">
            <a:avLst/>
          </a:prstGeom>
          <a:noFill/>
          <a:ln w="9525">
            <a:noFill/>
          </a:ln>
        </p:spPr>
      </p:pic>
      <p:grpSp>
        <p:nvGrpSpPr>
          <p:cNvPr id="60420" name="组合 14"/>
          <p:cNvGrpSpPr/>
          <p:nvPr userDrawn="1"/>
        </p:nvGrpSpPr>
        <p:grpSpPr>
          <a:xfrm>
            <a:off x="2863850" y="2328863"/>
            <a:ext cx="6462713" cy="3467100"/>
            <a:chOff x="4793" y="3667"/>
            <a:chExt cx="10176" cy="5461"/>
          </a:xfrm>
        </p:grpSpPr>
        <p:grpSp>
          <p:nvGrpSpPr>
            <p:cNvPr id="60421" name="组合 4"/>
            <p:cNvGrpSpPr/>
            <p:nvPr userDrawn="1"/>
          </p:nvGrpSpPr>
          <p:grpSpPr>
            <a:xfrm>
              <a:off x="4792" y="3667"/>
              <a:ext cx="10176" cy="1304"/>
              <a:chOff x="5246" y="3834"/>
              <a:chExt cx="10176" cy="1304"/>
            </a:xfrm>
          </p:grpSpPr>
          <p:sp>
            <p:nvSpPr>
              <p:cNvPr id="7" name="圆角矩形 6"/>
              <p:cNvSpPr/>
              <p:nvPr>
                <p:custDataLst>
                  <p:tags r:id="rId5"/>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6"/>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60424" name="图片 8" descr="113"/>
              <p:cNvPicPr>
                <a:picLocks noChangeAspect="1"/>
              </p:cNvPicPr>
              <p:nvPr/>
            </p:nvPicPr>
            <p:blipFill>
              <a:blip r:embed="rId9"/>
              <a:stretch>
                <a:fillRect/>
              </a:stretch>
            </p:blipFill>
            <p:spPr>
              <a:xfrm>
                <a:off x="5563" y="4108"/>
                <a:ext cx="785" cy="698"/>
              </a:xfrm>
              <a:prstGeom prst="rect">
                <a:avLst/>
              </a:prstGeom>
              <a:noFill/>
              <a:ln w="9525">
                <a:noFill/>
              </a:ln>
            </p:spPr>
          </p:pic>
        </p:grpSp>
        <p:grpSp>
          <p:nvGrpSpPr>
            <p:cNvPr id="60425" name="组合 4"/>
            <p:cNvGrpSpPr/>
            <p:nvPr userDrawn="1"/>
          </p:nvGrpSpPr>
          <p:grpSpPr>
            <a:xfrm>
              <a:off x="4792" y="5746"/>
              <a:ext cx="10176" cy="1304"/>
              <a:chOff x="5246" y="3834"/>
              <a:chExt cx="10176" cy="1304"/>
            </a:xfrm>
          </p:grpSpPr>
          <p:sp>
            <p:nvSpPr>
              <p:cNvPr id="2" name="圆角矩形 6"/>
              <p:cNvSpPr/>
              <p:nvPr>
                <p:custDataLst>
                  <p:tags r:id="rId3"/>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4"/>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60428" name="图片 8" descr="113"/>
              <p:cNvPicPr>
                <a:picLocks noChangeAspect="1"/>
              </p:cNvPicPr>
              <p:nvPr/>
            </p:nvPicPr>
            <p:blipFill>
              <a:blip r:embed="rId9"/>
              <a:stretch>
                <a:fillRect/>
              </a:stretch>
            </p:blipFill>
            <p:spPr>
              <a:xfrm>
                <a:off x="5563" y="4108"/>
                <a:ext cx="785" cy="698"/>
              </a:xfrm>
              <a:prstGeom prst="rect">
                <a:avLst/>
              </a:prstGeom>
              <a:noFill/>
              <a:ln w="9525">
                <a:noFill/>
              </a:ln>
            </p:spPr>
          </p:pic>
        </p:grpSp>
        <p:grpSp>
          <p:nvGrpSpPr>
            <p:cNvPr id="60429" name="组合 4"/>
            <p:cNvGrpSpPr/>
            <p:nvPr userDrawn="1"/>
          </p:nvGrpSpPr>
          <p:grpSpPr>
            <a:xfrm>
              <a:off x="4792" y="7824"/>
              <a:ext cx="10176" cy="1304"/>
              <a:chOff x="5246" y="3834"/>
              <a:chExt cx="10176" cy="1304"/>
            </a:xfrm>
          </p:grpSpPr>
          <p:sp>
            <p:nvSpPr>
              <p:cNvPr id="10" name="圆角矩形 6"/>
              <p:cNvSpPr/>
              <p:nvPr>
                <p:custDataLst>
                  <p:tags r:id="rId1"/>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60432" name="图片 8" descr="113"/>
              <p:cNvPicPr>
                <a:picLocks noChangeAspect="1"/>
              </p:cNvPicPr>
              <p:nvPr/>
            </p:nvPicPr>
            <p:blipFill>
              <a:blip r:embed="rId9"/>
              <a:stretch>
                <a:fillRect/>
              </a:stretch>
            </p:blipFill>
            <p:spPr>
              <a:xfrm>
                <a:off x="5563" y="4108"/>
                <a:ext cx="785" cy="698"/>
              </a:xfrm>
              <a:prstGeom prst="rect">
                <a:avLst/>
              </a:prstGeom>
              <a:noFill/>
              <a:ln w="9525">
                <a:noFill/>
              </a:ln>
            </p:spPr>
          </p:pic>
        </p:grpSp>
      </p:grpSp>
    </p:spTree>
  </p:cSld>
  <p:clrMapOvr>
    <a:masterClrMapping/>
  </p:clrMapOvr>
  <p:transition>
    <p:split orient="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20" name="文本框 19">
            <a:hlinkClick r:id="" action="ppaction://noaction"/>
          </p:cNvPr>
          <p:cNvSpPr txBox="1">
            <a:spLocks noChangeAspect="1"/>
          </p:cNvSpPr>
          <p:nvPr userDrawn="1"/>
        </p:nvSpPr>
        <p:spPr>
          <a:xfrm>
            <a:off x="10707266" y="80011"/>
            <a:ext cx="1483565"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
        <p:nvSpPr>
          <p:cNvPr id="61443" name="文本框 5"/>
          <p:cNvSpPr txBox="1"/>
          <p:nvPr userDrawn="1"/>
        </p:nvSpPr>
        <p:spPr>
          <a:xfrm>
            <a:off x="617538" y="-1587"/>
            <a:ext cx="3532187" cy="522287"/>
          </a:xfrm>
          <a:prstGeom prst="rect">
            <a:avLst/>
          </a:prstGeom>
          <a:noFill/>
          <a:ln w="9525">
            <a:noFill/>
          </a:ln>
        </p:spPr>
        <p:txBody>
          <a:bodyPr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专题一  记叙文阅读</a:t>
            </a:r>
          </a:p>
        </p:txBody>
      </p:sp>
    </p:spTree>
  </p:cSld>
  <p:clrMapOvr>
    <a:masterClrMapping/>
  </p:clrMapOvr>
  <p:transition>
    <p:split orient="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20" name="文本框 19">
            <a:hlinkClick r:id="" action="ppaction://noaction"/>
          </p:cNvPr>
          <p:cNvSpPr txBox="1">
            <a:spLocks noChangeAspect="1"/>
          </p:cNvSpPr>
          <p:nvPr userDrawn="1"/>
        </p:nvSpPr>
        <p:spPr>
          <a:xfrm>
            <a:off x="10707266" y="80011"/>
            <a:ext cx="1483565"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
        <p:nvSpPr>
          <p:cNvPr id="62467" name="文本框 5"/>
          <p:cNvSpPr txBox="1"/>
          <p:nvPr userDrawn="1"/>
        </p:nvSpPr>
        <p:spPr>
          <a:xfrm>
            <a:off x="617538" y="-1587"/>
            <a:ext cx="3532187" cy="522287"/>
          </a:xfrm>
          <a:prstGeom prst="rect">
            <a:avLst/>
          </a:prstGeom>
          <a:noFill/>
          <a:ln w="9525">
            <a:noFill/>
          </a:ln>
        </p:spPr>
        <p:txBody>
          <a:bodyPr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专题一  字音、字形</a:t>
            </a:r>
          </a:p>
        </p:txBody>
      </p:sp>
      <p:sp>
        <p:nvSpPr>
          <p:cNvPr id="2" name="圆角矩形 1"/>
          <p:cNvSpPr/>
          <p:nvPr userDrawn="1"/>
        </p:nvSpPr>
        <p:spPr>
          <a:xfrm>
            <a:off x="227013" y="708025"/>
            <a:ext cx="11736388" cy="5759450"/>
          </a:xfrm>
          <a:prstGeom prst="roundRect">
            <a:avLst/>
          </a:prstGeom>
          <a:ln>
            <a:solidFill>
              <a:schemeClr val="accent6"/>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Tree>
  </p:cSld>
  <p:clrMapOvr>
    <a:masterClrMapping/>
  </p:clrMapOvr>
  <p:transition>
    <p:split orient="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竖向加框">
    <p:bg>
      <p:bgPr>
        <a:blipFill rotWithShape="1">
          <a:blip r:embed="rId2"/>
          <a:tile tx="57150" ty="95250" sx="100000" sy="100000" flip="x" algn="br"/>
        </a:blipFill>
        <a:effectLst/>
      </p:bgPr>
    </p:bg>
    <p:spTree>
      <p:nvGrpSpPr>
        <p:cNvPr id="1" name=""/>
        <p:cNvGrpSpPr/>
        <p:nvPr/>
      </p:nvGrpSpPr>
      <p:grpSpPr>
        <a:xfrm>
          <a:off x="0" y="0"/>
          <a:ext cx="0" cy="0"/>
          <a:chOff x="0" y="0"/>
          <a:chExt cx="0" cy="0"/>
        </a:xfrm>
      </p:grpSpPr>
      <p:sp>
        <p:nvSpPr>
          <p:cNvPr id="63490" name="文本框 5"/>
          <p:cNvSpPr txBox="1"/>
          <p:nvPr userDrawn="1"/>
        </p:nvSpPr>
        <p:spPr>
          <a:xfrm>
            <a:off x="617538" y="-1587"/>
            <a:ext cx="3532187" cy="522287"/>
          </a:xfrm>
          <a:prstGeom prst="rect">
            <a:avLst/>
          </a:prstGeom>
          <a:noFill/>
          <a:ln w="9525">
            <a:noFill/>
          </a:ln>
        </p:spPr>
        <p:txBody>
          <a:bodyPr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专题一  记叙文阅读</a:t>
            </a:r>
          </a:p>
        </p:txBody>
      </p:sp>
      <p:sp>
        <p:nvSpPr>
          <p:cNvPr id="5" name="文本框 4">
            <a:hlinkClick r:id="" action="ppaction://noaction"/>
          </p:cNvPr>
          <p:cNvSpPr txBox="1">
            <a:spLocks noChangeAspect="1"/>
          </p:cNvSpPr>
          <p:nvPr userDrawn="1"/>
        </p:nvSpPr>
        <p:spPr>
          <a:xfrm>
            <a:off x="10708854" y="59361"/>
            <a:ext cx="1483520"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横向加框">
    <p:bg>
      <p:bgPr>
        <a:blipFill rotWithShape="1">
          <a:blip r:embed="rId2"/>
          <a:tile tx="57150" ty="95250" sx="100000" sy="100000" flip="x" algn="br"/>
        </a:blipFill>
        <a:effectLst/>
      </p:bgPr>
    </p:bg>
    <p:spTree>
      <p:nvGrpSpPr>
        <p:cNvPr id="1" name=""/>
        <p:cNvGrpSpPr/>
        <p:nvPr/>
      </p:nvGrpSpPr>
      <p:grpSpPr>
        <a:xfrm>
          <a:off x="0" y="0"/>
          <a:ext cx="0" cy="0"/>
          <a:chOff x="0" y="0"/>
          <a:chExt cx="0" cy="0"/>
        </a:xfrm>
      </p:grpSpPr>
      <p:sp>
        <p:nvSpPr>
          <p:cNvPr id="64514" name="矩形 3"/>
          <p:cNvSpPr/>
          <p:nvPr userDrawn="1"/>
        </p:nvSpPr>
        <p:spPr>
          <a:xfrm>
            <a:off x="242888" y="19050"/>
            <a:ext cx="4125912" cy="522288"/>
          </a:xfrm>
          <a:prstGeom prst="rect">
            <a:avLst/>
          </a:prstGeom>
          <a:noFill/>
          <a:ln w="9525">
            <a:noFill/>
          </a:ln>
        </p:spPr>
        <p:txBody>
          <a:bodyPr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专题一  记叙文阅读</a:t>
            </a:r>
            <a:endParaRPr lang="zh-CN" altLang="en-US" sz="2800" b="1" dirty="0">
              <a:solidFill>
                <a:srgbClr val="FFFFFF"/>
              </a:solidFill>
              <a:latin typeface="黑体" panose="02010609060101010101" pitchFamily="49" charset="-122"/>
              <a:ea typeface="黑体" panose="02010609060101010101" pitchFamily="49" charset="-122"/>
            </a:endParaRPr>
          </a:p>
        </p:txBody>
      </p:sp>
      <p:sp>
        <p:nvSpPr>
          <p:cNvPr id="6" name="文本框 5">
            <a:hlinkClick r:id="" action="ppaction://noaction"/>
          </p:cNvPr>
          <p:cNvSpPr txBox="1">
            <a:spLocks noChangeAspect="1"/>
          </p:cNvSpPr>
          <p:nvPr userDrawn="1"/>
        </p:nvSpPr>
        <p:spPr>
          <a:xfrm>
            <a:off x="10708854" y="59361"/>
            <a:ext cx="1483520"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266" name="文本框 5"/>
          <p:cNvSpPr txBox="1"/>
          <p:nvPr userDrawn="1"/>
        </p:nvSpPr>
        <p:spPr>
          <a:xfrm>
            <a:off x="694831" y="-747290"/>
            <a:ext cx="11041380" cy="521970"/>
          </a:xfrm>
          <a:prstGeom prst="rect">
            <a:avLst/>
          </a:prstGeom>
          <a:noFill/>
          <a:ln w="9525">
            <a:noFill/>
          </a:ln>
        </p:spPr>
        <p:txBody>
          <a:bodyPr wrap="square" anchor="t">
            <a:spAutoFit/>
          </a:bodyPr>
          <a:lstStyle/>
          <a:p>
            <a:pPr lvl="0"/>
            <a:r>
              <a:rPr lang="zh-CN" altLang="en-US" sz="2800" b="1" dirty="0">
                <a:solidFill>
                  <a:schemeClr val="bg1"/>
                </a:solidFill>
                <a:latin typeface="黑体" panose="02010609060101010101" pitchFamily="49" charset="-122"/>
                <a:ea typeface="黑体" panose="02010609060101010101" pitchFamily="49" charset="-122"/>
              </a:rPr>
              <a:t>模型一　见三角形一边的中点，考虑构造中位线</a:t>
            </a:r>
          </a:p>
        </p:txBody>
      </p:sp>
    </p:spTree>
  </p:cSld>
  <p:clrMapOvr>
    <a:masterClrMapping/>
  </p:clrMapOvr>
  <p:transition>
    <p:split orient="vert"/>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竖向不加框">
    <p:bg>
      <p:bgPr>
        <a:blipFill rotWithShape="1">
          <a:blip r:embed="rId2"/>
          <a:tile tx="57150" ty="101600" sx="100000" sy="100000" flip="x" algn="br"/>
        </a:blipFill>
        <a:effectLst/>
      </p:bgPr>
    </p:bg>
    <p:spTree>
      <p:nvGrpSpPr>
        <p:cNvPr id="1" name=""/>
        <p:cNvGrpSpPr/>
        <p:nvPr/>
      </p:nvGrpSpPr>
      <p:grpSpPr>
        <a:xfrm>
          <a:off x="0" y="0"/>
          <a:ext cx="0" cy="0"/>
          <a:chOff x="0" y="0"/>
          <a:chExt cx="0" cy="0"/>
        </a:xfrm>
      </p:grpSpPr>
      <p:sp>
        <p:nvSpPr>
          <p:cNvPr id="65538" name="矩形 4"/>
          <p:cNvSpPr/>
          <p:nvPr userDrawn="1"/>
        </p:nvSpPr>
        <p:spPr>
          <a:xfrm>
            <a:off x="242888" y="19050"/>
            <a:ext cx="4125912" cy="522288"/>
          </a:xfrm>
          <a:prstGeom prst="rect">
            <a:avLst/>
          </a:prstGeom>
          <a:noFill/>
          <a:ln w="9525">
            <a:noFill/>
          </a:ln>
        </p:spPr>
        <p:txBody>
          <a:bodyPr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专题一  记叙文阅读</a:t>
            </a:r>
            <a:endParaRPr lang="zh-CN" altLang="en-US" sz="2800" b="1" dirty="0">
              <a:solidFill>
                <a:srgbClr val="FFFFFF"/>
              </a:solidFill>
              <a:latin typeface="黑体" panose="02010609060101010101" pitchFamily="49" charset="-122"/>
              <a:ea typeface="黑体" panose="02010609060101010101" pitchFamily="49" charset="-122"/>
            </a:endParaRPr>
          </a:p>
        </p:txBody>
      </p:sp>
      <p:sp>
        <p:nvSpPr>
          <p:cNvPr id="6" name="文本框 5">
            <a:hlinkClick r:id="" action="ppaction://noaction"/>
          </p:cNvPr>
          <p:cNvSpPr txBox="1">
            <a:spLocks noChangeAspect="1"/>
          </p:cNvSpPr>
          <p:nvPr userDrawn="1"/>
        </p:nvSpPr>
        <p:spPr>
          <a:xfrm>
            <a:off x="10708854" y="60008"/>
            <a:ext cx="1483566" cy="398780"/>
          </a:xfrm>
          <a:prstGeom prst="rect">
            <a:avLst/>
          </a:prstGeom>
          <a:solidFill>
            <a:schemeClr val="bg1"/>
          </a:solidFill>
          <a:ln>
            <a:solidFill>
              <a:schemeClr val="bg1"/>
            </a:solid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横向不加框">
    <p:bg>
      <p:bgPr>
        <a:blipFill rotWithShape="1">
          <a:blip r:embed="rId2"/>
          <a:tile tx="76200" ty="101600" sx="100000" sy="100000" flip="x" algn="br"/>
        </a:blipFill>
        <a:effectLst/>
      </p:bgPr>
    </p:bg>
    <p:spTree>
      <p:nvGrpSpPr>
        <p:cNvPr id="1" name=""/>
        <p:cNvGrpSpPr/>
        <p:nvPr/>
      </p:nvGrpSpPr>
      <p:grpSpPr>
        <a:xfrm>
          <a:off x="0" y="0"/>
          <a:ext cx="0" cy="0"/>
          <a:chOff x="0" y="0"/>
          <a:chExt cx="0" cy="0"/>
        </a:xfrm>
      </p:grpSpPr>
      <p:sp>
        <p:nvSpPr>
          <p:cNvPr id="66562" name="矩形 3"/>
          <p:cNvSpPr/>
          <p:nvPr userDrawn="1"/>
        </p:nvSpPr>
        <p:spPr>
          <a:xfrm>
            <a:off x="242888" y="19050"/>
            <a:ext cx="4125912" cy="522288"/>
          </a:xfrm>
          <a:prstGeom prst="rect">
            <a:avLst/>
          </a:prstGeom>
          <a:noFill/>
          <a:ln w="9525">
            <a:noFill/>
          </a:ln>
        </p:spPr>
        <p:txBody>
          <a:bodyPr anchor="t">
            <a:spAutoFit/>
          </a:bodyPr>
          <a:lstStyle/>
          <a:p>
            <a:pPr lvl="0"/>
            <a:r>
              <a:rPr lang="en-US" altLang="zh-CN" sz="2800" b="1">
                <a:solidFill>
                  <a:srgbClr val="FFFFFF"/>
                </a:solidFill>
                <a:latin typeface="黑体" panose="02010609060101010101" pitchFamily="49" charset="-122"/>
                <a:ea typeface="黑体" panose="02010609060101010101" pitchFamily="49" charset="-122"/>
              </a:rPr>
              <a:t>  </a:t>
            </a:r>
            <a:r>
              <a:rPr lang="zh-CN" altLang="en-US" sz="2800" b="1" dirty="0">
                <a:solidFill>
                  <a:srgbClr val="FFFFFF"/>
                </a:solidFill>
                <a:latin typeface="黑体" panose="02010609060101010101" pitchFamily="49" charset="-122"/>
                <a:ea typeface="黑体" panose="02010609060101010101" pitchFamily="49" charset="-122"/>
                <a:sym typeface="宋体" panose="02010600030101010101" pitchFamily="2" charset="-122"/>
              </a:rPr>
              <a:t>专题一  记叙文阅读</a:t>
            </a:r>
            <a:endParaRPr lang="zh-CN" altLang="en-US" sz="2800" b="1" dirty="0">
              <a:solidFill>
                <a:srgbClr val="FFFFFF"/>
              </a:solidFill>
              <a:latin typeface="黑体" panose="02010609060101010101" pitchFamily="49" charset="-122"/>
              <a:ea typeface="黑体" panose="02010609060101010101" pitchFamily="49" charset="-122"/>
            </a:endParaRPr>
          </a:p>
        </p:txBody>
      </p:sp>
      <p:sp>
        <p:nvSpPr>
          <p:cNvPr id="6" name="文本框 5">
            <a:hlinkClick r:id="" action="ppaction://noaction"/>
          </p:cNvPr>
          <p:cNvSpPr txBox="1">
            <a:spLocks noChangeAspect="1"/>
          </p:cNvSpPr>
          <p:nvPr userDrawn="1"/>
        </p:nvSpPr>
        <p:spPr>
          <a:xfrm>
            <a:off x="10692978" y="80328"/>
            <a:ext cx="1483566" cy="398780"/>
          </a:xfrm>
          <a:prstGeom prst="rect">
            <a:avLst/>
          </a:prstGeom>
          <a:solidFill>
            <a:schemeClr val="bg1"/>
          </a:solidFill>
          <a:ln>
            <a:solidFill>
              <a:schemeClr val="bg1"/>
            </a:solidFill>
          </a:ln>
          <a:effectLst>
            <a:innerShdw blurRad="114300">
              <a:prstClr val="black"/>
            </a:innerShdw>
            <a:softEdge rad="31750"/>
          </a:effectLst>
        </p:spPr>
        <p:txBody>
          <a:bodyPr wrap="square" rtlCol="0" anchor="ctr" anchorCtr="0">
            <a:spAutoFit/>
          </a:bodyPr>
          <a:lstStyle/>
          <a:p>
            <a:pPr algn="ctr" fontAlgn="auto"/>
            <a:r>
              <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返回目录</a:t>
            </a:r>
            <a:endParaRPr lang="zh-CN" altLang="en-US" sz="2000" b="1" strike="noStrike"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5225"/>
            <a:ext cx="2843213"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4013" y="6245225"/>
            <a:ext cx="3862388"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245225"/>
            <a:ext cx="2843213"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plit orient="ver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封底">
    <p:bg>
      <p:bgPr>
        <a:solidFill>
          <a:schemeClr val="bg1"/>
        </a:solidFill>
        <a:effectLst/>
      </p:bgPr>
    </p:bg>
    <p:spTree>
      <p:nvGrpSpPr>
        <p:cNvPr id="1" name=""/>
        <p:cNvGrpSpPr/>
        <p:nvPr/>
      </p:nvGrpSpPr>
      <p:grpSpPr>
        <a:xfrm>
          <a:off x="0" y="0"/>
          <a:ext cx="0" cy="0"/>
          <a:chOff x="0" y="0"/>
          <a:chExt cx="0" cy="0"/>
        </a:xfrm>
      </p:grpSpPr>
      <p:pic>
        <p:nvPicPr>
          <p:cNvPr id="68610" name="图片 3"/>
          <p:cNvPicPr>
            <a:picLocks noChangeAspect="1"/>
          </p:cNvPicPr>
          <p:nvPr userDrawn="1"/>
        </p:nvPicPr>
        <p:blipFill>
          <a:blip r:embed="rId2"/>
          <a:stretch>
            <a:fillRect/>
          </a:stretch>
        </p:blipFill>
        <p:spPr>
          <a:xfrm>
            <a:off x="-26987" y="-42862"/>
            <a:ext cx="12241212" cy="4894262"/>
          </a:xfrm>
          <a:prstGeom prst="rect">
            <a:avLst/>
          </a:prstGeom>
          <a:noFill/>
          <a:ln w="9525">
            <a:noFill/>
          </a:ln>
        </p:spPr>
      </p:pic>
      <p:grpSp>
        <p:nvGrpSpPr>
          <p:cNvPr id="68611" name="组合 15"/>
          <p:cNvGrpSpPr/>
          <p:nvPr userDrawn="1"/>
        </p:nvGrpSpPr>
        <p:grpSpPr>
          <a:xfrm>
            <a:off x="1147763" y="5108575"/>
            <a:ext cx="9531350" cy="1511300"/>
            <a:chOff x="1391" y="8045"/>
            <a:chExt cx="15007" cy="2380"/>
          </a:xfrm>
        </p:grpSpPr>
        <p:pic>
          <p:nvPicPr>
            <p:cNvPr id="68612" name="图片 2" descr="二维码2"/>
            <p:cNvPicPr>
              <a:picLocks noChangeAspect="1"/>
            </p:cNvPicPr>
            <p:nvPr userDrawn="1"/>
          </p:nvPicPr>
          <p:blipFill>
            <a:blip r:embed="rId3"/>
            <a:stretch>
              <a:fillRect/>
            </a:stretch>
          </p:blipFill>
          <p:spPr>
            <a:xfrm>
              <a:off x="14290" y="8045"/>
              <a:ext cx="2107" cy="2380"/>
            </a:xfrm>
            <a:prstGeom prst="rect">
              <a:avLst/>
            </a:prstGeom>
            <a:noFill/>
            <a:ln w="9525">
              <a:noFill/>
            </a:ln>
          </p:spPr>
        </p:pic>
        <p:pic>
          <p:nvPicPr>
            <p:cNvPr id="68613" name="图片 14"/>
            <p:cNvPicPr>
              <a:picLocks noChangeAspect="1"/>
            </p:cNvPicPr>
            <p:nvPr userDrawn="1"/>
          </p:nvPicPr>
          <p:blipFill>
            <a:blip r:embed="rId4"/>
            <a:stretch>
              <a:fillRect/>
            </a:stretch>
          </p:blipFill>
          <p:spPr>
            <a:xfrm>
              <a:off x="1391" y="8045"/>
              <a:ext cx="10020" cy="2205"/>
            </a:xfrm>
            <a:prstGeom prst="rect">
              <a:avLst/>
            </a:prstGeom>
            <a:noFill/>
            <a:ln w="9525">
              <a:noFill/>
            </a:ln>
          </p:spPr>
        </p:pic>
      </p:grpSp>
    </p:spTree>
  </p:cSld>
  <p:clrMapOvr>
    <a:masterClrMapping/>
  </p:clrMapOvr>
  <p:transition>
    <p:split orient="ver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152" y="476672"/>
            <a:ext cx="680052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关于我们">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10243" name="文本框 5"/>
          <p:cNvSpPr txBox="1"/>
          <p:nvPr userDrawn="1"/>
        </p:nvSpPr>
        <p:spPr>
          <a:xfrm>
            <a:off x="617855" y="-1270"/>
            <a:ext cx="11386820" cy="521970"/>
          </a:xfrm>
          <a:prstGeom prst="rect">
            <a:avLst/>
          </a:prstGeom>
          <a:noFill/>
          <a:ln w="9525">
            <a:noFill/>
          </a:ln>
        </p:spPr>
        <p:txBody>
          <a:bodyPr wrap="square" anchor="t">
            <a:spAutoFit/>
          </a:bodyPr>
          <a:lstStyle/>
          <a:p>
            <a:pPr lvl="0"/>
            <a:r>
              <a:rPr sz="2800" b="1">
                <a:solidFill>
                  <a:schemeClr val="bg1"/>
                </a:solidFill>
                <a:latin typeface="黑体" panose="02010609060101010101" pitchFamily="49" charset="-122"/>
                <a:ea typeface="黑体" panose="02010609060101010101" pitchFamily="49" charset="-122"/>
              </a:rPr>
              <a:t>模型三　等腰三角形中遇到底边上的中点，常联想“三线合一”性质</a:t>
            </a:r>
          </a:p>
        </p:txBody>
      </p:sp>
      <p:sp>
        <p:nvSpPr>
          <p:cNvPr id="10244"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11266" name="文本框 5"/>
          <p:cNvSpPr txBox="1"/>
          <p:nvPr userDrawn="1"/>
        </p:nvSpPr>
        <p:spPr>
          <a:xfrm>
            <a:off x="617855" y="-1270"/>
            <a:ext cx="10877550"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模型五　圆中弦（弧）的中点，考虑垂径定理及圆周角定理</a:t>
            </a:r>
          </a:p>
        </p:txBody>
      </p:sp>
      <p:sp>
        <p:nvSpPr>
          <p:cNvPr id="11267"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31750" y="1588"/>
            <a:ext cx="12277725" cy="4887913"/>
          </a:xfrm>
          <a:prstGeom prst="rect">
            <a:avLst/>
          </a:prstGeom>
          <a:solidFill>
            <a:srgbClr val="00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2291" name="图片 2" descr="底图2（通用）"/>
          <p:cNvPicPr>
            <a:picLocks noChangeAspect="1"/>
          </p:cNvPicPr>
          <p:nvPr userDrawn="1"/>
        </p:nvPicPr>
        <p:blipFill>
          <a:blip r:embed="rId2"/>
          <a:stretch>
            <a:fillRect/>
          </a:stretch>
        </p:blipFill>
        <p:spPr>
          <a:xfrm>
            <a:off x="1952625" y="17463"/>
            <a:ext cx="8378825" cy="4824412"/>
          </a:xfrm>
          <a:prstGeom prst="rect">
            <a:avLst/>
          </a:prstGeom>
          <a:noFill/>
          <a:ln w="9525" cap="flat" cmpd="sng">
            <a:solidFill>
              <a:srgbClr val="00923F"/>
            </a:solidFill>
            <a:prstDash val="solid"/>
            <a:round/>
            <a:headEnd type="none" w="med" len="med"/>
            <a:tailEnd type="none" w="med" len="med"/>
          </a:ln>
        </p:spPr>
      </p:pic>
      <p:pic>
        <p:nvPicPr>
          <p:cNvPr id="12292" name="图片 5" descr="二维码"/>
          <p:cNvPicPr>
            <a:picLocks noChangeAspect="1"/>
          </p:cNvPicPr>
          <p:nvPr userDrawn="1"/>
        </p:nvPicPr>
        <p:blipFill>
          <a:blip r:embed="rId3"/>
          <a:stretch>
            <a:fillRect/>
          </a:stretch>
        </p:blipFill>
        <p:spPr>
          <a:xfrm>
            <a:off x="5233988" y="4889500"/>
            <a:ext cx="1722437" cy="1881188"/>
          </a:xfrm>
          <a:prstGeom prst="rect">
            <a:avLst/>
          </a:prstGeom>
          <a:noFill/>
          <a:ln w="9525">
            <a:noFill/>
          </a:ln>
        </p:spPr>
      </p:pic>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31750" y="1588"/>
            <a:ext cx="12277725" cy="4887913"/>
          </a:xfrm>
          <a:prstGeom prst="rect">
            <a:avLst/>
          </a:prstGeom>
          <a:solidFill>
            <a:srgbClr val="00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2291" name="图片 2" descr="底图2（通用）"/>
          <p:cNvPicPr>
            <a:picLocks noChangeAspect="1"/>
          </p:cNvPicPr>
          <p:nvPr userDrawn="1"/>
        </p:nvPicPr>
        <p:blipFill>
          <a:blip r:embed="rId2"/>
          <a:stretch>
            <a:fillRect/>
          </a:stretch>
        </p:blipFill>
        <p:spPr>
          <a:xfrm>
            <a:off x="1952625" y="17463"/>
            <a:ext cx="8378825" cy="4824412"/>
          </a:xfrm>
          <a:prstGeom prst="rect">
            <a:avLst/>
          </a:prstGeom>
          <a:noFill/>
          <a:ln w="9525" cap="flat" cmpd="sng">
            <a:solidFill>
              <a:srgbClr val="00923F"/>
            </a:solidFill>
            <a:prstDash val="solid"/>
            <a:round/>
            <a:headEnd type="none" w="med" len="med"/>
            <a:tailEnd type="none" w="med" len="med"/>
          </a:ln>
        </p:spPr>
      </p:pic>
      <p:pic>
        <p:nvPicPr>
          <p:cNvPr id="12292" name="图片 5" descr="二维码"/>
          <p:cNvPicPr>
            <a:picLocks noChangeAspect="1"/>
          </p:cNvPicPr>
          <p:nvPr userDrawn="1"/>
        </p:nvPicPr>
        <p:blipFill>
          <a:blip r:embed="rId3"/>
          <a:stretch>
            <a:fillRect/>
          </a:stretch>
        </p:blipFill>
        <p:spPr>
          <a:xfrm>
            <a:off x="5233988" y="4889500"/>
            <a:ext cx="1722437" cy="1881188"/>
          </a:xfrm>
          <a:prstGeom prst="rect">
            <a:avLst/>
          </a:prstGeom>
          <a:noFill/>
          <a:ln w="9525">
            <a:noFill/>
          </a:ln>
        </p:spPr>
      </p:pic>
    </p:spTree>
  </p:cSld>
  <p:clrMapOvr>
    <a:masterClrMapping/>
  </p:clrMapOvr>
  <p:transition>
    <p:split orient="vert"/>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022" y="476672"/>
            <a:ext cx="6800168"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plit orient="vert"/>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封面">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关于我们">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43011" name="文本框 5"/>
          <p:cNvSpPr txBox="1"/>
          <p:nvPr userDrawn="1"/>
        </p:nvSpPr>
        <p:spPr>
          <a:xfrm>
            <a:off x="617855" y="-1270"/>
            <a:ext cx="11252835"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sym typeface="+mn-ea"/>
              </a:rPr>
              <a:t>模型六　遇到三角形一边上的中点，考虑倍长中线法构造全等三角形</a:t>
            </a:r>
          </a:p>
        </p:txBody>
      </p:sp>
      <p:sp>
        <p:nvSpPr>
          <p:cNvPr id="43012"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
        <p:nvSpPr>
          <p:cNvPr id="44034" name="文本框 5"/>
          <p:cNvSpPr txBox="1"/>
          <p:nvPr userDrawn="1"/>
        </p:nvSpPr>
        <p:spPr>
          <a:xfrm>
            <a:off x="617855" y="-1270"/>
            <a:ext cx="10397490" cy="521970"/>
          </a:xfrm>
          <a:prstGeom prst="rect">
            <a:avLst/>
          </a:prstGeom>
          <a:noFill/>
          <a:ln w="9525">
            <a:noFill/>
          </a:ln>
        </p:spPr>
        <p:txBody>
          <a:bodyPr wrap="square" anchor="t">
            <a:spAutoFit/>
          </a:bodyPr>
          <a:lstStyle/>
          <a:p>
            <a:pPr lvl="0"/>
            <a:r>
              <a:rPr lang="zh-CN" altLang="en-US" sz="2800" b="1">
                <a:solidFill>
                  <a:schemeClr val="bg1"/>
                </a:solidFill>
                <a:latin typeface="黑体" panose="02010609060101010101" pitchFamily="49" charset="-122"/>
                <a:ea typeface="黑体" panose="02010609060101010101" pitchFamily="49" charset="-122"/>
              </a:rPr>
              <a:t>模型五　圆中弦（弧）的中点，考虑垂径定理及圆周角定理</a:t>
            </a:r>
          </a:p>
        </p:txBody>
      </p:sp>
      <p:sp>
        <p:nvSpPr>
          <p:cNvPr id="44035" name="文本框 1"/>
          <p:cNvSpPr txBox="1"/>
          <p:nvPr userDrawn="1"/>
        </p:nvSpPr>
        <p:spPr>
          <a:xfrm>
            <a:off x="320675" y="601663"/>
            <a:ext cx="11550650" cy="5907087"/>
          </a:xfrm>
          <a:prstGeom prst="rect">
            <a:avLst/>
          </a:prstGeom>
          <a:noFill/>
          <a:ln w="12700" cap="flat" cmpd="sng">
            <a:solidFill>
              <a:srgbClr val="595959"/>
            </a:solidFill>
            <a:prstDash val="sysDot"/>
            <a:round/>
            <a:headEnd type="none" w="med" len="med"/>
            <a:tailEnd type="none" w="med" len="med"/>
          </a:ln>
        </p:spPr>
        <p:txBody>
          <a:bodyPr wrap="square" anchor="t">
            <a:spAutoFit/>
          </a:bodyPr>
          <a:lstStyle/>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a:p>
            <a:pPr lvl="0"/>
            <a:endParaRPr lang="zh-CN" altLang="en-US">
              <a:latin typeface="Calibri" panose="020F0502020204030204" pitchFamily="34" charset="0"/>
              <a:ea typeface="宋体" panose="02010600030101010101" pitchFamily="2" charset="-122"/>
            </a:endParaRPr>
          </a:p>
        </p:txBody>
      </p:sp>
    </p:spTree>
  </p:cSld>
  <p:clrMapOvr>
    <a:masterClrMapping/>
  </p:clrMapOvr>
  <p:transition>
    <p:split orient="vert"/>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31750" y="1588"/>
            <a:ext cx="12277725" cy="4887913"/>
          </a:xfrm>
          <a:prstGeom prst="rect">
            <a:avLst/>
          </a:prstGeom>
          <a:solidFill>
            <a:srgbClr val="009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45059" name="图片 2" descr="底图2（通用）"/>
          <p:cNvPicPr>
            <a:picLocks noChangeAspect="1"/>
          </p:cNvPicPr>
          <p:nvPr userDrawn="1"/>
        </p:nvPicPr>
        <p:blipFill>
          <a:blip r:embed="rId2"/>
          <a:stretch>
            <a:fillRect/>
          </a:stretch>
        </p:blipFill>
        <p:spPr>
          <a:xfrm>
            <a:off x="1952625" y="17463"/>
            <a:ext cx="8378825" cy="4824412"/>
          </a:xfrm>
          <a:prstGeom prst="rect">
            <a:avLst/>
          </a:prstGeom>
          <a:noFill/>
          <a:ln w="9525" cap="flat" cmpd="sng">
            <a:solidFill>
              <a:srgbClr val="00923F"/>
            </a:solidFill>
            <a:prstDash val="solid"/>
            <a:round/>
            <a:headEnd type="none" w="med" len="med"/>
            <a:tailEnd type="none" w="med" len="med"/>
          </a:ln>
        </p:spPr>
      </p:pic>
      <p:pic>
        <p:nvPicPr>
          <p:cNvPr id="45060" name="图片 5" descr="二维码"/>
          <p:cNvPicPr>
            <a:picLocks noChangeAspect="1"/>
          </p:cNvPicPr>
          <p:nvPr userDrawn="1"/>
        </p:nvPicPr>
        <p:blipFill>
          <a:blip r:embed="rId3"/>
          <a:stretch>
            <a:fillRect/>
          </a:stretch>
        </p:blipFill>
        <p:spPr>
          <a:xfrm>
            <a:off x="5233988" y="4889500"/>
            <a:ext cx="1722437" cy="1881188"/>
          </a:xfrm>
          <a:prstGeom prst="rect">
            <a:avLst/>
          </a:prstGeom>
          <a:noFill/>
          <a:ln w="9525">
            <a:noFill/>
          </a:ln>
        </p:spPr>
      </p:pic>
    </p:spTree>
  </p:cSld>
  <p:clrMapOvr>
    <a:masterClrMapping/>
  </p:clrMapOvr>
  <p:transition>
    <p:split orient="vert"/>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cstate="print">
            <a:clrChange>
              <a:clrFrom>
                <a:srgbClr val="000000">
                  <a:alpha val="0"/>
                </a:srgbClr>
              </a:clrFrom>
              <a:clrTo>
                <a:srgbClr val="000000">
                  <a:alpha val="0"/>
                  <a:alpha val="0"/>
                </a:srgbClr>
              </a:clrTo>
            </a:clrChange>
            <a:lum bright="66000" contrast="-72000"/>
          </a:blip>
          <a:stretch>
            <a:fillRect/>
          </a:stretch>
        </p:blipFill>
        <p:spPr>
          <a:xfrm>
            <a:off x="2495022" y="476672"/>
            <a:ext cx="6800168"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mn-cs"/>
              </a:rPr>
              <a:t>2020/3/7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6.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7.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67.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5" Type="http://schemas.openxmlformats.org/officeDocument/2006/relationships/slideLayout" Target="../slideLayouts/slideLayout69.xml"/><Relationship Id="rId4" Type="http://schemas.openxmlformats.org/officeDocument/2006/relationships/slideLayout" Target="../slideLayouts/slideLayout68.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734" r:id="rId10"/>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1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9.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a:extLst>
              <a:ext uri="{FF2B5EF4-FFF2-40B4-BE49-F238E27FC236}">
                <a16:creationId xmlns:a16="http://schemas.microsoft.com/office/drawing/2014/main" id="{92EF1CA9-818D-42E7-9CC2-2ED350190164}"/>
              </a:ext>
            </a:extLst>
          </p:cNvPr>
          <p:cNvSpPr>
            <a:spLocks noChangeArrowheads="1"/>
          </p:cNvSpPr>
          <p:nvPr/>
        </p:nvSpPr>
        <p:spPr bwMode="auto">
          <a:xfrm>
            <a:off x="3886909" y="3709988"/>
            <a:ext cx="441659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400" dirty="0">
                <a:latin typeface="黑体" panose="02010609060101010101" pitchFamily="49" charset="-122"/>
                <a:ea typeface="黑体" panose="02010609060101010101" pitchFamily="49" charset="-122"/>
              </a:rPr>
              <a:t>第</a:t>
            </a:r>
            <a:r>
              <a:rPr lang="en-US" altLang="zh-CN" sz="4400" dirty="0">
                <a:latin typeface="黑体" panose="02010609060101010101" pitchFamily="49" charset="-122"/>
                <a:ea typeface="黑体" panose="02010609060101010101" pitchFamily="49" charset="-122"/>
              </a:rPr>
              <a:t>2</a:t>
            </a:r>
            <a:r>
              <a:rPr lang="zh-CN" altLang="en-US" sz="4400" dirty="0">
                <a:latin typeface="黑体" panose="02010609060101010101" pitchFamily="49" charset="-122"/>
                <a:ea typeface="黑体" panose="02010609060101010101" pitchFamily="49" charset="-122"/>
              </a:rPr>
              <a:t>讲  生物技术</a:t>
            </a:r>
          </a:p>
        </p:txBody>
      </p:sp>
      <p:sp>
        <p:nvSpPr>
          <p:cNvPr id="4" name="文本框 1">
            <a:extLst>
              <a:ext uri="{FF2B5EF4-FFF2-40B4-BE49-F238E27FC236}">
                <a16:creationId xmlns:a16="http://schemas.microsoft.com/office/drawing/2014/main" id="{149AC41C-ED56-4B2A-BAAE-5ABA872E90F7}"/>
              </a:ext>
            </a:extLst>
          </p:cNvPr>
          <p:cNvSpPr txBox="1">
            <a:spLocks noChangeArrowheads="1"/>
          </p:cNvSpPr>
          <p:nvPr/>
        </p:nvSpPr>
        <p:spPr bwMode="auto">
          <a:xfrm>
            <a:off x="1990725" y="2133600"/>
            <a:ext cx="947261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a:latin typeface="黑体" panose="02010609060101010101" pitchFamily="49" charset="-122"/>
                <a:ea typeface="黑体" panose="02010609060101010101" pitchFamily="49" charset="-122"/>
              </a:rPr>
              <a:t>第八单元  健康地生活</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1400" y="972820"/>
            <a:ext cx="11186795" cy="2861310"/>
          </a:xfrm>
          <a:prstGeom prst="rect">
            <a:avLst/>
          </a:prstGeom>
          <a:noFill/>
          <a:ln w="9525">
            <a:noFill/>
          </a:ln>
        </p:spPr>
        <p:txBody>
          <a:bodyPr wrap="square">
            <a:spAutoFit/>
          </a:bodyPr>
          <a:lstStyle/>
          <a:p>
            <a:pPr>
              <a:lnSpc>
                <a:spcPct val="150000"/>
              </a:lnSpc>
            </a:pPr>
            <a:r>
              <a:rPr lang="en-US" sz="2400" b="1">
                <a:latin typeface="Times New Roman" panose="02020603050405020304" charset="0"/>
                <a:ea typeface="宋体" panose="02010600030101010101" pitchFamily="2" charset="-122"/>
              </a:rPr>
              <a:t>3. </a:t>
            </a:r>
            <a:r>
              <a:rPr lang="zh-CN" sz="2400" b="1">
                <a:ea typeface="宋体" panose="02010600030101010101" pitchFamily="2" charset="-122"/>
              </a:rPr>
              <a:t>转基因技术</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(1)</a:t>
            </a:r>
            <a:r>
              <a:rPr lang="zh-CN" sz="2400" b="1">
                <a:ea typeface="宋体" panose="02010600030101010101" pitchFamily="2" charset="-122"/>
              </a:rPr>
              <a:t>转基因技术：将一种生物</a:t>
            </a:r>
            <a:r>
              <a:rPr lang="en-US" sz="2400" b="1">
                <a:latin typeface="Times New Roman" panose="02020603050405020304" charset="0"/>
                <a:ea typeface="宋体" panose="02010600030101010101" pitchFamily="2" charset="-122"/>
              </a:rPr>
              <a:t>DNA</a:t>
            </a:r>
            <a:r>
              <a:rPr lang="zh-CN" sz="2400" b="1">
                <a:ea typeface="宋体" panose="02010600030101010101" pitchFamily="2" charset="-122"/>
              </a:rPr>
              <a:t>中的某个基因</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切</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下来，然后连接到另一种生物的</a:t>
            </a:r>
            <a:r>
              <a:rPr lang="en-US" sz="2400" b="1">
                <a:latin typeface="Times New Roman" panose="02020603050405020304" charset="0"/>
                <a:ea typeface="宋体" panose="02010600030101010101" pitchFamily="2" charset="-122"/>
              </a:rPr>
              <a:t>DNA</a:t>
            </a:r>
            <a:r>
              <a:rPr lang="zh-CN" sz="2400" b="1">
                <a:ea typeface="宋体" panose="02010600030101010101" pitchFamily="2" charset="-122"/>
              </a:rPr>
              <a:t>上，实现</a:t>
            </a:r>
            <a:r>
              <a:rPr lang="en-US" sz="2400" b="1">
                <a:latin typeface="Times New Roman" panose="02020603050405020304" charset="0"/>
                <a:ea typeface="宋体" panose="02010600030101010101" pitchFamily="2" charset="-122"/>
              </a:rPr>
              <a:t>____________</a:t>
            </a:r>
            <a:r>
              <a:rPr lang="zh-CN" sz="2400" b="1">
                <a:ea typeface="宋体" panose="02010600030101010101" pitchFamily="2" charset="-122"/>
              </a:rPr>
              <a:t>。</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(2)</a:t>
            </a:r>
            <a:r>
              <a:rPr lang="zh-CN" sz="2400" b="1">
                <a:ea typeface="宋体" panose="02010600030101010101" pitchFamily="2" charset="-122"/>
              </a:rPr>
              <a:t>转基因技术的基本原理是</a:t>
            </a:r>
            <a:r>
              <a:rPr lang="en-US" sz="2400" b="1">
                <a:latin typeface="Times New Roman" panose="02020603050405020304" charset="0"/>
                <a:ea typeface="宋体" panose="02010600030101010101" pitchFamily="2" charset="-122"/>
              </a:rPr>
              <a:t>________</a:t>
            </a:r>
            <a:r>
              <a:rPr lang="zh-CN" sz="2400" b="1">
                <a:ea typeface="宋体" panose="02010600030101010101" pitchFamily="2" charset="-122"/>
              </a:rPr>
              <a:t>控制生物性状。</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(3)</a:t>
            </a:r>
            <a:r>
              <a:rPr lang="zh-CN" sz="2400" b="1">
                <a:ea typeface="宋体" panose="02010600030101010101" pitchFamily="2" charset="-122"/>
              </a:rPr>
              <a:t>转基因技术的应用</a:t>
            </a:r>
            <a:endParaRPr lang="zh-CN" altLang="en-US"/>
          </a:p>
        </p:txBody>
      </p:sp>
      <p:graphicFrame>
        <p:nvGraphicFramePr>
          <p:cNvPr id="2" name="表格 1"/>
          <p:cNvGraphicFramePr/>
          <p:nvPr>
            <p:extLst>
              <p:ext uri="{D42A27DB-BD31-4B8C-83A1-F6EECF244321}">
                <p14:modId xmlns:p14="http://schemas.microsoft.com/office/powerpoint/2010/main" val="3189779846"/>
              </p:ext>
            </p:extLst>
          </p:nvPr>
        </p:nvGraphicFramePr>
        <p:xfrm>
          <a:off x="1136650" y="4005580"/>
          <a:ext cx="10646410" cy="1828800"/>
        </p:xfrm>
        <a:graphic>
          <a:graphicData uri="http://schemas.openxmlformats.org/drawingml/2006/table">
            <a:tbl>
              <a:tblPr firstRow="1" bandRow="1">
                <a:tableStyleId>{5940675A-B579-460E-94D1-54222C63F5DA}</a:tableStyleId>
              </a:tblPr>
              <a:tblGrid>
                <a:gridCol w="3747770">
                  <a:extLst>
                    <a:ext uri="{9D8B030D-6E8A-4147-A177-3AD203B41FA5}">
                      <a16:colId xmlns:a16="http://schemas.microsoft.com/office/drawing/2014/main" val="20000"/>
                    </a:ext>
                  </a:extLst>
                </a:gridCol>
                <a:gridCol w="4834255">
                  <a:extLst>
                    <a:ext uri="{9D8B030D-6E8A-4147-A177-3AD203B41FA5}">
                      <a16:colId xmlns:a16="http://schemas.microsoft.com/office/drawing/2014/main" val="20001"/>
                    </a:ext>
                  </a:extLst>
                </a:gridCol>
                <a:gridCol w="2064385">
                  <a:extLst>
                    <a:ext uri="{9D8B030D-6E8A-4147-A177-3AD203B41FA5}">
                      <a16:colId xmlns:a16="http://schemas.microsoft.com/office/drawing/2014/main" val="20002"/>
                    </a:ext>
                  </a:extLst>
                </a:gridCol>
              </a:tblGrid>
              <a:tr h="381000">
                <a:tc>
                  <a:txBody>
                    <a:bodyPr/>
                    <a:lstStyle/>
                    <a:p>
                      <a:pPr algn="ctr">
                        <a:buNone/>
                      </a:pPr>
                      <a:r>
                        <a:rPr lang="zh-CN" altLang="en-US" sz="2400" b="1" dirty="0">
                          <a:latin typeface="黑体" panose="02010609060101010101" pitchFamily="49" charset="-122"/>
                          <a:ea typeface="黑体" panose="02010609060101010101" pitchFamily="49" charset="-122"/>
                        </a:rPr>
                        <a:t>基因工程的应用</a:t>
                      </a:r>
                    </a:p>
                  </a:txBody>
                  <a:tcPr>
                    <a:solidFill>
                      <a:schemeClr val="bg1"/>
                    </a:solidFill>
                  </a:tcPr>
                </a:tc>
                <a:tc>
                  <a:txBody>
                    <a:bodyPr/>
                    <a:lstStyle/>
                    <a:p>
                      <a:pPr algn="ctr">
                        <a:buNone/>
                      </a:pPr>
                      <a:r>
                        <a:rPr lang="zh-CN" altLang="en-US" sz="2400" b="1" dirty="0">
                          <a:latin typeface="黑体" panose="02010609060101010101" pitchFamily="49" charset="-122"/>
                          <a:ea typeface="黑体" panose="02010609060101010101" pitchFamily="49" charset="-122"/>
                        </a:rPr>
                        <a:t>具体应用</a:t>
                      </a:r>
                    </a:p>
                  </a:txBody>
                  <a:tcPr>
                    <a:solidFill>
                      <a:schemeClr val="bg1"/>
                    </a:solidFill>
                  </a:tcPr>
                </a:tc>
                <a:tc>
                  <a:txBody>
                    <a:bodyPr/>
                    <a:lstStyle/>
                    <a:p>
                      <a:pPr algn="ctr">
                        <a:buNone/>
                      </a:pPr>
                      <a:r>
                        <a:rPr lang="zh-CN" altLang="en-US" sz="2400" b="1" dirty="0">
                          <a:latin typeface="黑体" panose="02010609060101010101" pitchFamily="49" charset="-122"/>
                          <a:ea typeface="黑体" panose="02010609060101010101" pitchFamily="49" charset="-122"/>
                        </a:rPr>
                        <a:t>举例</a:t>
                      </a:r>
                    </a:p>
                  </a:txBody>
                  <a:tcPr>
                    <a:solidFill>
                      <a:schemeClr val="bg1"/>
                    </a:solidFill>
                  </a:tcPr>
                </a:tc>
                <a:extLst>
                  <a:ext uri="{0D108BD9-81ED-4DB2-BD59-A6C34878D82A}">
                    <a16:rowId xmlns:a16="http://schemas.microsoft.com/office/drawing/2014/main" val="10000"/>
                  </a:ext>
                </a:extLst>
              </a:tr>
              <a:tr h="381000">
                <a:tc rowSpan="2">
                  <a:txBody>
                    <a:bodyPr/>
                    <a:lstStyle/>
                    <a:p>
                      <a:pPr algn="ctr">
                        <a:buNone/>
                      </a:pPr>
                      <a:endParaRPr lang="zh-CN" altLang="en-US" sz="2400" b="1">
                        <a:latin typeface="宋体" panose="02010600030101010101" pitchFamily="2" charset="-122"/>
                        <a:ea typeface="宋体" panose="02010600030101010101" pitchFamily="2" charset="-122"/>
                      </a:endParaRPr>
                    </a:p>
                    <a:p>
                      <a:pPr algn="ctr">
                        <a:buNone/>
                      </a:pPr>
                      <a:r>
                        <a:rPr lang="zh-CN" altLang="en-US" sz="2400" b="1">
                          <a:latin typeface="宋体" panose="02010600030101010101" pitchFamily="2" charset="-122"/>
                          <a:ea typeface="宋体" panose="02010600030101010101" pitchFamily="2" charset="-122"/>
                        </a:rPr>
                        <a:t>定向改良作物和家畜品种</a:t>
                      </a:r>
                    </a:p>
                  </a:txBody>
                  <a:tcPr/>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提高作物________的能力</a:t>
                      </a:r>
                    </a:p>
                  </a:txBody>
                  <a:tcPr/>
                </a:tc>
                <a:tc>
                  <a:txBody>
                    <a:bodyPr/>
                    <a:lstStyle/>
                    <a:p>
                      <a:pPr algn="ctr">
                        <a:buNone/>
                      </a:pPr>
                      <a:r>
                        <a:rPr lang="zh-CN" altLang="en-US" sz="2400" b="1">
                          <a:latin typeface="宋体" panose="02010600030101010101" pitchFamily="2" charset="-122"/>
                          <a:ea typeface="宋体" panose="02010600030101010101" pitchFamily="2" charset="-122"/>
                        </a:rPr>
                        <a:t>抗虫棉</a:t>
                      </a:r>
                    </a:p>
                  </a:txBody>
                  <a:tcPr/>
                </a:tc>
                <a:extLst>
                  <a:ext uri="{0D108BD9-81ED-4DB2-BD59-A6C34878D82A}">
                    <a16:rowId xmlns:a16="http://schemas.microsoft.com/office/drawing/2014/main" val="10001"/>
                  </a:ext>
                </a:extLst>
              </a:tr>
              <a:tr h="381000">
                <a:tc vMerge="1">
                  <a:txBody>
                    <a:bodyPr/>
                    <a:lstStyle/>
                    <a:p>
                      <a:endParaRPr lang="zh-CN"/>
                    </a:p>
                  </a:txBody>
                  <a:tcPr/>
                </a:tc>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改变作物的________</a:t>
                      </a:r>
                    </a:p>
                  </a:txBody>
                  <a:tcPr/>
                </a:tc>
                <a:tc>
                  <a:txBody>
                    <a:bodyPr/>
                    <a:lstStyle/>
                    <a:p>
                      <a:pPr algn="ctr">
                        <a:buNone/>
                      </a:pPr>
                      <a:r>
                        <a:rPr lang="zh-CN" altLang="en-US" sz="2400" b="1">
                          <a:latin typeface="宋体" panose="02010600030101010101" pitchFamily="2" charset="-122"/>
                          <a:ea typeface="宋体" panose="02010600030101010101" pitchFamily="2" charset="-122"/>
                        </a:rPr>
                        <a:t>转基因马铃薯</a:t>
                      </a:r>
                    </a:p>
                  </a:txBody>
                  <a:tcPr/>
                </a:tc>
                <a:extLst>
                  <a:ext uri="{0D108BD9-81ED-4DB2-BD59-A6C34878D82A}">
                    <a16:rowId xmlns:a16="http://schemas.microsoft.com/office/drawing/2014/main" val="10002"/>
                  </a:ext>
                </a:extLst>
              </a:tr>
              <a:tr h="381000">
                <a:tc>
                  <a:txBody>
                    <a:bodyPr/>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生产某些________</a:t>
                      </a:r>
                    </a:p>
                  </a:txBody>
                  <a:tcPr/>
                </a:tc>
                <a:tc>
                  <a:txBody>
                    <a:bodyPr/>
                    <a:lstStyle/>
                    <a:p>
                      <a:pPr algn="ctr">
                        <a:buNone/>
                      </a:pPr>
                      <a:r>
                        <a:rPr lang="zh-CN" altLang="en-US" sz="2400" b="1">
                          <a:latin typeface="宋体" panose="02010600030101010101" pitchFamily="2" charset="-122"/>
                          <a:ea typeface="宋体" panose="02010600030101010101" pitchFamily="2" charset="-122"/>
                        </a:rPr>
                        <a:t>生产胰岛素、生长激素、干扰素等</a:t>
                      </a:r>
                    </a:p>
                  </a:txBody>
                  <a:tcPr/>
                </a:tc>
                <a:tc>
                  <a:txBody>
                    <a:bodyPr/>
                    <a:lstStyle/>
                    <a:p>
                      <a:pPr algn="ctr">
                        <a:buNone/>
                      </a:pPr>
                      <a:r>
                        <a:rPr lang="zh-CN" altLang="en-US" sz="2400" b="1" dirty="0">
                          <a:latin typeface="宋体" panose="02010600030101010101" pitchFamily="2" charset="-122"/>
                          <a:ea typeface="宋体" panose="02010600030101010101" pitchFamily="2" charset="-122"/>
                        </a:rPr>
                        <a:t>工程菌</a:t>
                      </a:r>
                    </a:p>
                  </a:txBody>
                  <a:tcPr/>
                </a:tc>
                <a:extLst>
                  <a:ext uri="{0D108BD9-81ED-4DB2-BD59-A6C34878D82A}">
                    <a16:rowId xmlns:a16="http://schemas.microsoft.com/office/drawing/2014/main" val="10003"/>
                  </a:ext>
                </a:extLst>
              </a:tr>
            </a:tbl>
          </a:graphicData>
        </a:graphic>
      </p:graphicFrame>
      <p:sp>
        <p:nvSpPr>
          <p:cNvPr id="3" name="文本框 2"/>
          <p:cNvSpPr txBox="1"/>
          <p:nvPr/>
        </p:nvSpPr>
        <p:spPr>
          <a:xfrm>
            <a:off x="3487737" y="2199323"/>
            <a:ext cx="5080000" cy="460375"/>
          </a:xfrm>
          <a:prstGeom prst="rect">
            <a:avLst/>
          </a:prstGeom>
          <a:noFill/>
          <a:ln w="9525">
            <a:noFill/>
          </a:ln>
        </p:spPr>
        <p:txBody>
          <a:bodyPr>
            <a:spAutoFit/>
          </a:bodyPr>
          <a:lstStyle/>
          <a:p>
            <a:r>
              <a:rPr lang="en-US" sz="2400" b="1">
                <a:solidFill>
                  <a:srgbClr val="FF0000"/>
                </a:solidFill>
                <a:latin typeface="Times New Roman" panose="02020603050405020304" charset="0"/>
                <a:ea typeface="宋体" panose="02010600030101010101" pitchFamily="2" charset="-122"/>
              </a:rPr>
              <a:t>DNA</a:t>
            </a:r>
            <a:r>
              <a:rPr lang="zh-CN" sz="2400" b="1">
                <a:solidFill>
                  <a:srgbClr val="FF0000"/>
                </a:solidFill>
                <a:ea typeface="宋体" panose="02010600030101010101" pitchFamily="2" charset="-122"/>
              </a:rPr>
              <a:t>重组</a:t>
            </a:r>
            <a:endParaRPr lang="zh-CN" altLang="en-US"/>
          </a:p>
        </p:txBody>
      </p:sp>
      <p:sp>
        <p:nvSpPr>
          <p:cNvPr id="4" name="文本框 3"/>
          <p:cNvSpPr txBox="1"/>
          <p:nvPr/>
        </p:nvSpPr>
        <p:spPr>
          <a:xfrm>
            <a:off x="5015547" y="2741613"/>
            <a:ext cx="5080000" cy="460375"/>
          </a:xfrm>
          <a:prstGeom prst="rect">
            <a:avLst/>
          </a:prstGeom>
          <a:noFill/>
          <a:ln w="9525">
            <a:noFill/>
          </a:ln>
        </p:spPr>
        <p:txBody>
          <a:bodyPr>
            <a:spAutoFit/>
          </a:bodyPr>
          <a:lstStyle/>
          <a:p>
            <a:r>
              <a:rPr lang="zh-CN" sz="2400" b="1">
                <a:solidFill>
                  <a:srgbClr val="FF0000"/>
                </a:solidFill>
                <a:ea typeface="宋体" panose="02010600030101010101" pitchFamily="2" charset="-122"/>
              </a:rPr>
              <a:t>基因</a:t>
            </a:r>
            <a:endParaRPr lang="zh-CN" altLang="en-US"/>
          </a:p>
        </p:txBody>
      </p:sp>
      <p:sp>
        <p:nvSpPr>
          <p:cNvPr id="5" name="文本框 4"/>
          <p:cNvSpPr txBox="1"/>
          <p:nvPr/>
        </p:nvSpPr>
        <p:spPr>
          <a:xfrm>
            <a:off x="6773545" y="4429760"/>
            <a:ext cx="2134235" cy="460375"/>
          </a:xfrm>
          <a:prstGeom prst="rect">
            <a:avLst/>
          </a:prstGeom>
          <a:noFill/>
          <a:ln w="9525">
            <a:noFill/>
          </a:ln>
        </p:spPr>
        <p:txBody>
          <a:bodyPr wrap="square">
            <a:spAutoFit/>
          </a:bodyPr>
          <a:lstStyle/>
          <a:p>
            <a:r>
              <a:rPr lang="zh-CN" sz="2400" b="1">
                <a:solidFill>
                  <a:srgbClr val="FF0000"/>
                </a:solidFill>
                <a:ea typeface="宋体" panose="02010600030101010101" pitchFamily="2" charset="-122"/>
              </a:rPr>
              <a:t>抗病虫害</a:t>
            </a:r>
            <a:endParaRPr lang="zh-CN" altLang="en-US"/>
          </a:p>
        </p:txBody>
      </p:sp>
      <p:sp>
        <p:nvSpPr>
          <p:cNvPr id="6" name="文本框 5"/>
          <p:cNvSpPr txBox="1"/>
          <p:nvPr/>
        </p:nvSpPr>
        <p:spPr>
          <a:xfrm>
            <a:off x="7706360" y="4890135"/>
            <a:ext cx="1227455" cy="460375"/>
          </a:xfrm>
          <a:prstGeom prst="rect">
            <a:avLst/>
          </a:prstGeom>
          <a:noFill/>
          <a:ln w="9525">
            <a:noFill/>
          </a:ln>
        </p:spPr>
        <p:txBody>
          <a:bodyPr wrap="square">
            <a:spAutoFit/>
          </a:bodyPr>
          <a:lstStyle/>
          <a:p>
            <a:r>
              <a:rPr lang="zh-CN" sz="2400" b="1">
                <a:solidFill>
                  <a:srgbClr val="FF0000"/>
                </a:solidFill>
                <a:ea typeface="宋体" panose="02010600030101010101" pitchFamily="2" charset="-122"/>
              </a:rPr>
              <a:t>基因</a:t>
            </a:r>
            <a:endParaRPr lang="zh-CN" altLang="en-US"/>
          </a:p>
        </p:txBody>
      </p:sp>
      <p:sp>
        <p:nvSpPr>
          <p:cNvPr id="7" name="文本框 6"/>
          <p:cNvSpPr txBox="1"/>
          <p:nvPr/>
        </p:nvSpPr>
        <p:spPr>
          <a:xfrm>
            <a:off x="3196272" y="5350193"/>
            <a:ext cx="5080000" cy="460375"/>
          </a:xfrm>
          <a:prstGeom prst="rect">
            <a:avLst/>
          </a:prstGeom>
          <a:noFill/>
          <a:ln w="9525">
            <a:noFill/>
          </a:ln>
        </p:spPr>
        <p:txBody>
          <a:bodyPr>
            <a:spAutoFit/>
          </a:bodyPr>
          <a:lstStyle/>
          <a:p>
            <a:r>
              <a:rPr lang="zh-CN" sz="2400" b="1">
                <a:solidFill>
                  <a:srgbClr val="FF0000"/>
                </a:solidFill>
                <a:ea typeface="宋体" panose="02010600030101010101" pitchFamily="2" charset="-122"/>
              </a:rPr>
              <a:t>药物</a:t>
            </a:r>
            <a:endParaRPr lang="zh-CN" altLang="en-US"/>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19555" y="613410"/>
            <a:ext cx="10490835" cy="5077460"/>
          </a:xfrm>
          <a:prstGeom prst="rect">
            <a:avLst/>
          </a:prstGeom>
          <a:noFill/>
          <a:ln w="9525">
            <a:noFill/>
          </a:ln>
        </p:spPr>
        <p:txBody>
          <a:bodyPr wrap="square">
            <a:spAutoFit/>
          </a:bodyPr>
          <a:lstStyle/>
          <a:p>
            <a:pPr>
              <a:lnSpc>
                <a:spcPct val="150000"/>
              </a:lnSpc>
            </a:pPr>
            <a:r>
              <a:rPr lang="en-US" sz="2400" b="1">
                <a:latin typeface="Times New Roman" panose="02020603050405020304" charset="0"/>
                <a:ea typeface="宋体" panose="02010600030101010101" pitchFamily="2" charset="-122"/>
              </a:rPr>
              <a:t>(4)</a:t>
            </a:r>
            <a:r>
              <a:rPr lang="zh-CN" sz="2400" b="1">
                <a:ea typeface="宋体" panose="02010600030101010101" pitchFamily="2" charset="-122"/>
              </a:rPr>
              <a:t>转基因生物的安全性</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①</a:t>
            </a:r>
            <a:r>
              <a:rPr lang="zh-CN" sz="2400" b="1">
                <a:ea typeface="宋体" panose="02010600030101010101" pitchFamily="2" charset="-122"/>
              </a:rPr>
              <a:t>优点：基因工程打破了物种间的遗传壁垒，使本来风马牛不相及的生物之间也能进行基因交流，改良性状，创造生命奇迹。</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②</a:t>
            </a:r>
            <a:r>
              <a:rPr lang="zh-CN" sz="2400" b="1">
                <a:ea typeface="宋体" panose="02010600030101010101" pitchFamily="2" charset="-122"/>
              </a:rPr>
              <a:t>缺点：转基因食品的安全性尚无定论；基因重组与变异可能产生新的致病菌；转基因生物可能影响环境，破坏生态系统的稳定性。</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4. </a:t>
            </a:r>
            <a:r>
              <a:rPr lang="zh-CN" sz="2400" b="1">
                <a:ea typeface="宋体" panose="02010600030101010101" pitchFamily="2" charset="-122"/>
              </a:rPr>
              <a:t>生物技术对人类社会发展的影响</a:t>
            </a:r>
          </a:p>
          <a:p>
            <a:pPr>
              <a:lnSpc>
                <a:spcPct val="150000"/>
              </a:lnSpc>
            </a:pPr>
            <a:r>
              <a:rPr lang="zh-CN" sz="2400" b="1">
                <a:ea typeface="宋体" panose="02010600030101010101" pitchFamily="2" charset="-122"/>
              </a:rPr>
              <a:t>现代生物技术将在医疗保健、能源开发、食品开发、环境保护等方面发挥重要作用，从而使人类的生活质量得到更大的提高。而生物技术潜在的问题仍然需要予以极大的关注。</a:t>
            </a:r>
            <a:endParaRPr lang="zh-CN" altLang="en-US"/>
          </a:p>
        </p:txBody>
      </p:sp>
    </p:spTree>
    <p:custDataLst>
      <p:tags r:id="rId1"/>
    </p:custDataLst>
  </p:cSld>
  <p:clrMapOvr>
    <a:masterClrMapping/>
  </p:clrMapOvr>
  <p:transition>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4"/>
          <p:cNvSpPr txBox="1"/>
          <p:nvPr/>
        </p:nvSpPr>
        <p:spPr>
          <a:xfrm>
            <a:off x="3431021" y="2243138"/>
            <a:ext cx="7713345" cy="521970"/>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rPr>
              <a:t>发酵技术在食品制作中的应用</a:t>
            </a:r>
            <a:r>
              <a:rPr lang="zh-CN" altLang="en-US" sz="2400" b="1" dirty="0">
                <a:latin typeface="黑体" panose="02010609060101010101" pitchFamily="49" charset="-122"/>
                <a:ea typeface="黑体" panose="02010609060101010101" pitchFamily="49" charset="-122"/>
              </a:rPr>
              <a:t>　</a:t>
            </a:r>
          </a:p>
        </p:txBody>
      </p:sp>
      <p:sp>
        <p:nvSpPr>
          <p:cNvPr id="100" name="文本框 99"/>
          <p:cNvSpPr txBox="1"/>
          <p:nvPr/>
        </p:nvSpPr>
        <p:spPr>
          <a:xfrm>
            <a:off x="1054856" y="3276283"/>
            <a:ext cx="10420350" cy="1753235"/>
          </a:xfrm>
          <a:prstGeom prst="rect">
            <a:avLst/>
          </a:prstGeom>
          <a:noFill/>
          <a:ln w="9525">
            <a:noFill/>
          </a:ln>
        </p:spPr>
        <p:txBody>
          <a:bodyPr wrap="square">
            <a:spAutoFit/>
          </a:bodyPr>
          <a:lstStyle/>
          <a:p>
            <a:pPr>
              <a:lnSpc>
                <a:spcPct val="150000"/>
              </a:lnSpc>
            </a:pPr>
            <a:r>
              <a:rPr lang="en-US" sz="2400" b="1" dirty="0">
                <a:latin typeface="Times New Roman" panose="02020603050405020304" charset="0"/>
                <a:ea typeface="宋体" panose="02010600030101010101" pitchFamily="2" charset="-122"/>
              </a:rPr>
              <a:t>1. </a:t>
            </a:r>
            <a:r>
              <a:rPr lang="zh-CN" sz="2400" b="1" dirty="0">
                <a:ea typeface="宋体" panose="02010600030101010101" pitchFamily="2" charset="-122"/>
              </a:rPr>
              <a:t>利用微生物可以制作风味独特的食品</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(1)</a:t>
            </a:r>
            <a:r>
              <a:rPr lang="zh-CN" sz="2400" b="1" dirty="0">
                <a:ea typeface="宋体" panose="02010600030101010101" pitchFamily="2" charset="-122"/>
              </a:rPr>
              <a:t>发酵：利用微生物的</a:t>
            </a:r>
            <a:r>
              <a:rPr lang="en-US" sz="2400" b="1" dirty="0">
                <a:latin typeface="Times New Roman" panose="02020603050405020304" charset="0"/>
                <a:ea typeface="宋体" panose="02010600030101010101" pitchFamily="2" charset="-122"/>
              </a:rPr>
              <a:t>__________</a:t>
            </a:r>
            <a:r>
              <a:rPr lang="zh-CN" sz="2400" b="1" dirty="0">
                <a:ea typeface="宋体" panose="02010600030101010101" pitchFamily="2" charset="-122"/>
              </a:rPr>
              <a:t>积累特定产物的过程。发酵可以改善食品口味和营养成分。</a:t>
            </a:r>
            <a:endParaRPr lang="zh-CN" altLang="en-US" dirty="0"/>
          </a:p>
        </p:txBody>
      </p:sp>
      <p:sp>
        <p:nvSpPr>
          <p:cNvPr id="3" name="文本框 2"/>
          <p:cNvSpPr txBox="1"/>
          <p:nvPr/>
        </p:nvSpPr>
        <p:spPr>
          <a:xfrm>
            <a:off x="4240968" y="3994151"/>
            <a:ext cx="5080000" cy="460375"/>
          </a:xfrm>
          <a:prstGeom prst="rect">
            <a:avLst/>
          </a:prstGeom>
          <a:noFill/>
          <a:ln w="9525">
            <a:noFill/>
          </a:ln>
        </p:spPr>
        <p:txBody>
          <a:bodyPr>
            <a:spAutoFit/>
          </a:bodyPr>
          <a:lstStyle/>
          <a:p>
            <a:r>
              <a:rPr lang="zh-CN" sz="2400" b="1">
                <a:solidFill>
                  <a:srgbClr val="FF0000"/>
                </a:solidFill>
                <a:ea typeface="宋体" panose="02010600030101010101" pitchFamily="2" charset="-122"/>
              </a:rPr>
              <a:t>分解作用</a:t>
            </a:r>
            <a:endParaRPr lang="zh-CN" altLang="en-US"/>
          </a:p>
        </p:txBody>
      </p:sp>
      <p:grpSp>
        <p:nvGrpSpPr>
          <p:cNvPr id="16" name="组合 61">
            <a:extLst>
              <a:ext uri="{FF2B5EF4-FFF2-40B4-BE49-F238E27FC236}">
                <a16:creationId xmlns:a16="http://schemas.microsoft.com/office/drawing/2014/main" id="{D5C4BE28-AE94-4AC0-B35D-A75F8762DDEC}"/>
              </a:ext>
            </a:extLst>
          </p:cNvPr>
          <p:cNvGrpSpPr>
            <a:grpSpLocks/>
          </p:cNvGrpSpPr>
          <p:nvPr/>
        </p:nvGrpSpPr>
        <p:grpSpPr bwMode="auto">
          <a:xfrm>
            <a:off x="3854450" y="685800"/>
            <a:ext cx="4556125" cy="792163"/>
            <a:chOff x="6040" y="3668"/>
            <a:chExt cx="9342" cy="1247"/>
          </a:xfrm>
        </p:grpSpPr>
        <p:sp>
          <p:nvSpPr>
            <p:cNvPr id="17" name="圆角矩形 6">
              <a:extLst>
                <a:ext uri="{FF2B5EF4-FFF2-40B4-BE49-F238E27FC236}">
                  <a16:creationId xmlns:a16="http://schemas.microsoft.com/office/drawing/2014/main" id="{60BA6BEE-0317-4F23-90D8-6D4B89717CA0}"/>
                </a:ext>
              </a:extLst>
            </p:cNvPr>
            <p:cNvSpPr/>
            <p:nvPr>
              <p:custDataLst>
                <p:tags r:id="rId2"/>
              </p:custDataLst>
            </p:nvPr>
          </p:nvSpPr>
          <p:spPr>
            <a:xfrm flipV="1">
              <a:off x="6040" y="3668"/>
              <a:ext cx="9342" cy="1247"/>
            </a:xfrm>
            <a:prstGeom prst="snip1Rect">
              <a:avLst/>
            </a:prstGeom>
            <a:solidFill>
              <a:srgbClr val="0000FF"/>
            </a:solidFill>
            <a:ln>
              <a:solidFill>
                <a:srgbClr val="008E40"/>
              </a:solidFill>
            </a:ln>
          </p:spPr>
          <p:style>
            <a:lnRef idx="2">
              <a:schemeClr val="accent6"/>
            </a:lnRef>
            <a:fillRef idx="1">
              <a:schemeClr val="lt1"/>
            </a:fillRef>
            <a:effectRef idx="0">
              <a:schemeClr val="accent6"/>
            </a:effectRef>
            <a:fontRef idx="minor">
              <a:schemeClr val="dk1"/>
            </a:fontRef>
          </p:style>
          <p:txBody>
            <a:bodyPr lIns="485904" tIns="45710" rIns="91421" bIns="45710" anchor="ctr"/>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文本框 63">
              <a:extLst>
                <a:ext uri="{FF2B5EF4-FFF2-40B4-BE49-F238E27FC236}">
                  <a16:creationId xmlns:a16="http://schemas.microsoft.com/office/drawing/2014/main" id="{BE382B68-3B91-4796-BEE6-5D27EB3D34CC}"/>
                </a:ext>
              </a:extLst>
            </p:cNvPr>
            <p:cNvSpPr txBox="1">
              <a:spLocks noChangeArrowheads="1"/>
            </p:cNvSpPr>
            <p:nvPr/>
          </p:nvSpPr>
          <p:spPr bwMode="auto">
            <a:xfrm>
              <a:off x="6444" y="3812"/>
              <a:ext cx="8325"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bg1"/>
                  </a:solidFill>
                  <a:latin typeface="黑体" panose="02010609060101010101" pitchFamily="49" charset="-122"/>
                  <a:ea typeface="黑体" panose="02010609060101010101" pitchFamily="49" charset="-122"/>
                </a:rPr>
                <a:t>知识精讲</a:t>
              </a:r>
            </a:p>
          </p:txBody>
        </p:sp>
      </p:grpSp>
      <p:grpSp>
        <p:nvGrpSpPr>
          <p:cNvPr id="19" name="组合 1">
            <a:extLst>
              <a:ext uri="{FF2B5EF4-FFF2-40B4-BE49-F238E27FC236}">
                <a16:creationId xmlns:a16="http://schemas.microsoft.com/office/drawing/2014/main" id="{A75F74EE-0AE8-46D2-9079-695416BE3CCC}"/>
              </a:ext>
            </a:extLst>
          </p:cNvPr>
          <p:cNvGrpSpPr>
            <a:grpSpLocks/>
          </p:cNvGrpSpPr>
          <p:nvPr/>
        </p:nvGrpSpPr>
        <p:grpSpPr bwMode="auto">
          <a:xfrm>
            <a:off x="712656" y="2185988"/>
            <a:ext cx="2447925" cy="576262"/>
            <a:chOff x="5303118" y="1484784"/>
            <a:chExt cx="2448272" cy="576064"/>
          </a:xfrm>
        </p:grpSpPr>
        <p:sp>
          <p:nvSpPr>
            <p:cNvPr id="20" name="矩形: 剪去单角 19">
              <a:extLst>
                <a:ext uri="{FF2B5EF4-FFF2-40B4-BE49-F238E27FC236}">
                  <a16:creationId xmlns:a16="http://schemas.microsoft.com/office/drawing/2014/main" id="{87D35653-2300-4F0A-BED6-3414EA74450F}"/>
                </a:ext>
              </a:extLst>
            </p:cNvPr>
            <p:cNvSpPr/>
            <p:nvPr/>
          </p:nvSpPr>
          <p:spPr>
            <a:xfrm rot="16200000">
              <a:off x="5303258" y="1484644"/>
              <a:ext cx="576064" cy="576344"/>
            </a:xfrm>
            <a:prstGeom prst="snip1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21" name="矩形 20">
              <a:extLst>
                <a:ext uri="{FF2B5EF4-FFF2-40B4-BE49-F238E27FC236}">
                  <a16:creationId xmlns:a16="http://schemas.microsoft.com/office/drawing/2014/main" id="{206C1BD2-2027-416F-A8B3-CE6863443280}"/>
                </a:ext>
              </a:extLst>
            </p:cNvPr>
            <p:cNvSpPr/>
            <p:nvPr/>
          </p:nvSpPr>
          <p:spPr>
            <a:xfrm>
              <a:off x="5927093" y="1484784"/>
              <a:ext cx="576345" cy="576064"/>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22" name="矩形 21">
              <a:extLst>
                <a:ext uri="{FF2B5EF4-FFF2-40B4-BE49-F238E27FC236}">
                  <a16:creationId xmlns:a16="http://schemas.microsoft.com/office/drawing/2014/main" id="{3CAF3F81-96A6-4D4F-BCE5-69D4B281D289}"/>
                </a:ext>
              </a:extLst>
            </p:cNvPr>
            <p:cNvSpPr/>
            <p:nvPr/>
          </p:nvSpPr>
          <p:spPr>
            <a:xfrm>
              <a:off x="6551070" y="1484784"/>
              <a:ext cx="576344" cy="576064"/>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23" name="矩形: 剪去单角 22">
              <a:extLst>
                <a:ext uri="{FF2B5EF4-FFF2-40B4-BE49-F238E27FC236}">
                  <a16:creationId xmlns:a16="http://schemas.microsoft.com/office/drawing/2014/main" id="{1CAC95D8-E035-44C9-8D2A-2423A1864A45}"/>
                </a:ext>
              </a:extLst>
            </p:cNvPr>
            <p:cNvSpPr/>
            <p:nvPr/>
          </p:nvSpPr>
          <p:spPr>
            <a:xfrm rot="10800000" flipH="1">
              <a:off x="7175045" y="1484784"/>
              <a:ext cx="576345" cy="576064"/>
            </a:xfrm>
            <a:prstGeom prst="snip1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24" name="文本框 23">
              <a:extLst>
                <a:ext uri="{FF2B5EF4-FFF2-40B4-BE49-F238E27FC236}">
                  <a16:creationId xmlns:a16="http://schemas.microsoft.com/office/drawing/2014/main" id="{B8A7A3D3-EFB7-49C5-9F27-39A998DB1B35}"/>
                </a:ext>
              </a:extLst>
            </p:cNvPr>
            <p:cNvSpPr txBox="1"/>
            <p:nvPr/>
          </p:nvSpPr>
          <p:spPr>
            <a:xfrm>
              <a:off x="5374565" y="1541914"/>
              <a:ext cx="2367299" cy="461803"/>
            </a:xfrm>
            <a:prstGeom prst="rect">
              <a:avLst/>
            </a:prstGeom>
            <a:noFill/>
          </p:spPr>
          <p:txBody>
            <a:bodyPr>
              <a:spAutoFit/>
            </a:bodyPr>
            <a:lstStyle/>
            <a:p>
              <a:r>
                <a:rPr lang="zh-CN" altLang="en-US" sz="24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  识  点  一</a:t>
              </a:r>
            </a:p>
          </p:txBody>
        </p:sp>
      </p:gr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extLst>
              <p:ext uri="{D42A27DB-BD31-4B8C-83A1-F6EECF244321}">
                <p14:modId xmlns:p14="http://schemas.microsoft.com/office/powerpoint/2010/main" val="1922488194"/>
              </p:ext>
            </p:extLst>
          </p:nvPr>
        </p:nvGraphicFramePr>
        <p:xfrm>
          <a:off x="1453991" y="1589405"/>
          <a:ext cx="9282430" cy="3679190"/>
        </p:xfrm>
        <a:graphic>
          <a:graphicData uri="http://schemas.openxmlformats.org/drawingml/2006/table">
            <a:tbl>
              <a:tblPr firstRow="1" bandRow="1">
                <a:tableStyleId>{5940675A-B579-460E-94D1-54222C63F5DA}</a:tableStyleId>
              </a:tblPr>
              <a:tblGrid>
                <a:gridCol w="1315720">
                  <a:extLst>
                    <a:ext uri="{9D8B030D-6E8A-4147-A177-3AD203B41FA5}">
                      <a16:colId xmlns:a16="http://schemas.microsoft.com/office/drawing/2014/main" val="20000"/>
                    </a:ext>
                  </a:extLst>
                </a:gridCol>
                <a:gridCol w="1646555">
                  <a:extLst>
                    <a:ext uri="{9D8B030D-6E8A-4147-A177-3AD203B41FA5}">
                      <a16:colId xmlns:a16="http://schemas.microsoft.com/office/drawing/2014/main" val="20001"/>
                    </a:ext>
                  </a:extLst>
                </a:gridCol>
                <a:gridCol w="1664335">
                  <a:extLst>
                    <a:ext uri="{9D8B030D-6E8A-4147-A177-3AD203B41FA5}">
                      <a16:colId xmlns:a16="http://schemas.microsoft.com/office/drawing/2014/main" val="20002"/>
                    </a:ext>
                  </a:extLst>
                </a:gridCol>
                <a:gridCol w="1487805">
                  <a:extLst>
                    <a:ext uri="{9D8B030D-6E8A-4147-A177-3AD203B41FA5}">
                      <a16:colId xmlns:a16="http://schemas.microsoft.com/office/drawing/2014/main" val="20003"/>
                    </a:ext>
                  </a:extLst>
                </a:gridCol>
                <a:gridCol w="1649730">
                  <a:extLst>
                    <a:ext uri="{9D8B030D-6E8A-4147-A177-3AD203B41FA5}">
                      <a16:colId xmlns:a16="http://schemas.microsoft.com/office/drawing/2014/main" val="20004"/>
                    </a:ext>
                  </a:extLst>
                </a:gridCol>
                <a:gridCol w="1518285">
                  <a:extLst>
                    <a:ext uri="{9D8B030D-6E8A-4147-A177-3AD203B41FA5}">
                      <a16:colId xmlns:a16="http://schemas.microsoft.com/office/drawing/2014/main" val="20005"/>
                    </a:ext>
                  </a:extLst>
                </a:gridCol>
              </a:tblGrid>
              <a:tr h="1270000">
                <a:tc>
                  <a:txBody>
                    <a:bodyPr/>
                    <a:lstStyle/>
                    <a:p>
                      <a:pPr indent="0" algn="ctr">
                        <a:buNone/>
                      </a:pPr>
                      <a:r>
                        <a:rPr lang="en-US" sz="2400" b="1" dirty="0" err="1">
                          <a:latin typeface="黑体" panose="02010609060101010101" pitchFamily="49" charset="-122"/>
                          <a:ea typeface="黑体" panose="02010609060101010101" pitchFamily="49" charset="-122"/>
                          <a:cs typeface="Times New Roman" panose="02020603050405020304" charset="0"/>
                        </a:rPr>
                        <a:t>发酵食品</a:t>
                      </a:r>
                      <a:endParaRPr lang="en-US" altLang="en-US" sz="2400" b="1" dirty="0">
                        <a:latin typeface="黑体" panose="02010609060101010101" pitchFamily="49" charset="-122"/>
                        <a:ea typeface="黑体" panose="02010609060101010101" pitchFamily="49"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en-US" sz="2400" b="1">
                          <a:latin typeface="Times New Roman" panose="02020603050405020304" charset="0"/>
                          <a:cs typeface="Times New Roman" panose="02020603050405020304" charset="0"/>
                        </a:rPr>
                        <a:t>馒头、</a:t>
                      </a:r>
                    </a:p>
                    <a:p>
                      <a:pPr indent="0" algn="ctr">
                        <a:buNone/>
                      </a:pPr>
                      <a:r>
                        <a:rPr lang="en-US" sz="2400" b="1">
                          <a:latin typeface="Times New Roman" panose="02020603050405020304" charset="0"/>
                          <a:cs typeface="Times New Roman" panose="02020603050405020304" charset="0"/>
                        </a:rPr>
                        <a:t>面包</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葡萄酒</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酱、酱油</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酸奶、</a:t>
                      </a:r>
                    </a:p>
                    <a:p>
                      <a:pPr indent="0" algn="ctr">
                        <a:buNone/>
                      </a:pPr>
                      <a:r>
                        <a:rPr lang="en-US" sz="2400" b="1">
                          <a:latin typeface="Times New Roman" panose="02020603050405020304" charset="0"/>
                          <a:cs typeface="Times New Roman" panose="02020603050405020304" charset="0"/>
                        </a:rPr>
                        <a:t>泡菜</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dirty="0">
                          <a:latin typeface="Times New Roman" panose="02020603050405020304" charset="0"/>
                          <a:cs typeface="Times New Roman" panose="02020603050405020304" charset="0"/>
                        </a:rPr>
                        <a:t>醋</a:t>
                      </a:r>
                      <a:endParaRPr lang="en-US" altLang="en-US" sz="2400" b="1"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76655">
                <a:tc>
                  <a:txBody>
                    <a:bodyPr/>
                    <a:lstStyle/>
                    <a:p>
                      <a:pPr indent="0" algn="ctr">
                        <a:buNone/>
                      </a:pPr>
                      <a:r>
                        <a:rPr lang="en-US" sz="2400" b="1" dirty="0" err="1">
                          <a:latin typeface="黑体" panose="02010609060101010101" pitchFamily="49" charset="-122"/>
                          <a:ea typeface="黑体" panose="02010609060101010101" pitchFamily="49" charset="-122"/>
                          <a:cs typeface="Times New Roman" panose="02020603050405020304" charset="0"/>
                        </a:rPr>
                        <a:t>发酵微生物</a:t>
                      </a:r>
                      <a:endParaRPr lang="en-US" altLang="en-US" sz="2400" b="1" dirty="0">
                        <a:latin typeface="黑体" panose="02010609060101010101" pitchFamily="49" charset="-122"/>
                        <a:ea typeface="黑体" panose="02010609060101010101" pitchFamily="49"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gridSpan="2">
                  <a:txBody>
                    <a:bodyPr/>
                    <a:lstStyle/>
                    <a:p>
                      <a:pPr indent="0" algn="ctr">
                        <a:buNone/>
                      </a:pPr>
                      <a:r>
                        <a:rPr lang="en-US" sz="2400" b="1">
                          <a:latin typeface="Times New Roman" panose="02020603050405020304" charset="0"/>
                          <a:cs typeface="Times New Roman" panose="02020603050405020304" charset="0"/>
                        </a:rPr>
                        <a:t>酵母菌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霉菌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乳酸菌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醋酸菌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32535">
                <a:tc>
                  <a:txBody>
                    <a:bodyPr/>
                    <a:lstStyle/>
                    <a:p>
                      <a:pPr indent="0" algn="ctr">
                        <a:buNone/>
                      </a:pPr>
                      <a:r>
                        <a:rPr lang="en-US" sz="2400" b="1" dirty="0" err="1">
                          <a:latin typeface="黑体" panose="02010609060101010101" pitchFamily="49" charset="-122"/>
                          <a:ea typeface="黑体" panose="02010609060101010101" pitchFamily="49" charset="-122"/>
                          <a:cs typeface="Times New Roman" panose="02020603050405020304" charset="0"/>
                        </a:rPr>
                        <a:t>发酵条件</a:t>
                      </a:r>
                      <a:endParaRPr lang="en-US" altLang="en-US" sz="2400" b="1" dirty="0">
                        <a:latin typeface="黑体" panose="02010609060101010101" pitchFamily="49" charset="-122"/>
                        <a:ea typeface="黑体" panose="02010609060101010101" pitchFamily="49"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en-US" sz="2400" b="1">
                          <a:latin typeface="Times New Roman" panose="02020603050405020304" charset="0"/>
                          <a:cs typeface="Times New Roman" panose="02020603050405020304" charset="0"/>
                        </a:rPr>
                        <a:t>有氧</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前期有氧，后期无氧</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有氧</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无氧</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dirty="0" err="1">
                          <a:latin typeface="Times New Roman" panose="02020603050405020304" charset="0"/>
                          <a:cs typeface="Times New Roman" panose="02020603050405020304" charset="0"/>
                        </a:rPr>
                        <a:t>有氧</a:t>
                      </a:r>
                      <a:endParaRPr lang="en-US" altLang="en-US" sz="2400" b="1"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ustDataLst>
      <p:tags r:id="rId1"/>
    </p:custDataLst>
  </p:cSld>
  <p:clrMapOvr>
    <a:masterClrMapping/>
  </p:clrMapOvr>
  <p:transition>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70965" y="1259205"/>
            <a:ext cx="10434955" cy="4523105"/>
          </a:xfrm>
          <a:prstGeom prst="rect">
            <a:avLst/>
          </a:prstGeom>
          <a:noFill/>
          <a:ln w="9525">
            <a:noFill/>
          </a:ln>
        </p:spPr>
        <p:txBody>
          <a:bodyPr wrap="square">
            <a:spAutoFit/>
          </a:bodyPr>
          <a:lstStyle/>
          <a:p>
            <a:pPr>
              <a:lnSpc>
                <a:spcPct val="150000"/>
              </a:lnSpc>
            </a:pPr>
            <a:r>
              <a:rPr lang="en-US" sz="2400" b="1">
                <a:latin typeface="Times New Roman" panose="02020603050405020304" charset="0"/>
                <a:ea typeface="宋体" panose="02010600030101010101" pitchFamily="2" charset="-122"/>
              </a:rPr>
              <a:t>2. </a:t>
            </a:r>
            <a:r>
              <a:rPr lang="zh-CN" sz="2400" b="1">
                <a:ea typeface="宋体" panose="02010600030101010101" pitchFamily="2" charset="-122"/>
              </a:rPr>
              <a:t>微生物可以帮助人类利用</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废物</a:t>
            </a:r>
            <a:r>
              <a:rPr lang="en-US" sz="2400" b="1">
                <a:latin typeface="Times New Roman" panose="02020603050405020304" charset="0"/>
                <a:ea typeface="宋体" panose="02010600030101010101" pitchFamily="2" charset="-122"/>
              </a:rPr>
              <a:t>”</a:t>
            </a:r>
          </a:p>
          <a:p>
            <a:pPr>
              <a:lnSpc>
                <a:spcPct val="150000"/>
              </a:lnSpc>
            </a:pPr>
            <a:r>
              <a:rPr lang="en-US" sz="2400" b="1">
                <a:latin typeface="Times New Roman" panose="02020603050405020304" charset="0"/>
                <a:ea typeface="宋体" panose="02010600030101010101" pitchFamily="2" charset="-122"/>
              </a:rPr>
              <a:t>(1)</a:t>
            </a:r>
            <a:r>
              <a:rPr lang="zh-CN" sz="2400" b="1">
                <a:ea typeface="宋体" panose="02010600030101010101" pitchFamily="2" charset="-122"/>
              </a:rPr>
              <a:t>自然界里，细菌、真菌等微生物的分解作用可以实现物质循环。</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(2)</a:t>
            </a:r>
            <a:r>
              <a:rPr lang="zh-CN" sz="2400" b="1">
                <a:ea typeface="宋体" panose="02010600030101010101" pitchFamily="2" charset="-122"/>
              </a:rPr>
              <a:t>有效利用微生物的分解作用可以使生活中产生的各种废弃物如农作物秸秆、人的粪便和尿液、各种厨余垃圾等变废为宝。</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①</a:t>
            </a:r>
            <a:r>
              <a:rPr lang="zh-CN" sz="2400" b="1">
                <a:ea typeface="宋体" panose="02010600030101010101" pitchFamily="2" charset="-122"/>
              </a:rPr>
              <a:t>堆肥：一些含有机质丰富的杂草、枯叶、厨余垃圾、粪便等，经过混合堆积后，利用微生物的分解作用可以制成有机肥料。</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②</a:t>
            </a:r>
            <a:r>
              <a:rPr lang="zh-CN" sz="2400" b="1">
                <a:ea typeface="宋体" panose="02010600030101010101" pitchFamily="2" charset="-122"/>
              </a:rPr>
              <a:t>沼气：生活垃圾在密闭缺氧的沼气池内，被微生物分解产生沼气。沼气的主要成分是甲烷</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一种可以燃烧的气体</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，属于清洁燃料。</a:t>
            </a:r>
            <a:endParaRPr lang="zh-CN" altLang="en-US"/>
          </a:p>
        </p:txBody>
      </p:sp>
    </p:spTree>
    <p:custDataLst>
      <p:tags r:id="rId1"/>
    </p:custDataLst>
  </p:cSld>
  <p:clrMapOvr>
    <a:masterClrMapping/>
  </p:clrMapOvr>
  <p:transition>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4"/>
          <p:cNvSpPr txBox="1"/>
          <p:nvPr/>
        </p:nvSpPr>
        <p:spPr>
          <a:xfrm>
            <a:off x="3447098" y="1742097"/>
            <a:ext cx="8743315" cy="521970"/>
          </a:xfrm>
          <a:prstGeom prst="rect">
            <a:avLst/>
          </a:prstGeom>
          <a:noFill/>
          <a:ln w="9525">
            <a:noFill/>
          </a:ln>
        </p:spPr>
        <p:txBody>
          <a:bodyPr wrap="square" anchor="t">
            <a:spAutoFit/>
          </a:bodyPr>
          <a:lstStyle/>
          <a:p>
            <a:r>
              <a:rPr sz="2800" b="1" dirty="0" err="1">
                <a:latin typeface="黑体" panose="02010609060101010101" pitchFamily="49" charset="-122"/>
                <a:ea typeface="黑体" panose="02010609060101010101" pitchFamily="49" charset="-122"/>
              </a:rPr>
              <a:t>食品保存的方法</a:t>
            </a:r>
            <a:endParaRPr sz="2400" b="1" dirty="0">
              <a:latin typeface="黑体" panose="02010609060101010101" pitchFamily="49" charset="-122"/>
              <a:ea typeface="黑体" panose="02010609060101010101" pitchFamily="49" charset="-122"/>
            </a:endParaRPr>
          </a:p>
        </p:txBody>
      </p:sp>
      <p:sp>
        <p:nvSpPr>
          <p:cNvPr id="100" name="文本框 99"/>
          <p:cNvSpPr txBox="1"/>
          <p:nvPr/>
        </p:nvSpPr>
        <p:spPr>
          <a:xfrm>
            <a:off x="1178662" y="2636945"/>
            <a:ext cx="10257790" cy="2306955"/>
          </a:xfrm>
          <a:prstGeom prst="rect">
            <a:avLst/>
          </a:prstGeom>
          <a:noFill/>
          <a:ln w="9525">
            <a:noFill/>
          </a:ln>
        </p:spPr>
        <p:txBody>
          <a:bodyPr wrap="square">
            <a:spAutoFit/>
          </a:bodyPr>
          <a:lstStyle/>
          <a:p>
            <a:pPr>
              <a:lnSpc>
                <a:spcPct val="150000"/>
              </a:lnSpc>
            </a:pPr>
            <a:r>
              <a:rPr lang="en-US" sz="2400" b="1" dirty="0">
                <a:latin typeface="Times New Roman" panose="02020603050405020304" charset="0"/>
                <a:ea typeface="宋体" panose="02010600030101010101" pitchFamily="2" charset="-122"/>
              </a:rPr>
              <a:t>1. </a:t>
            </a:r>
            <a:r>
              <a:rPr lang="zh-CN" sz="2400" b="1" dirty="0">
                <a:ea typeface="宋体" panose="02010600030101010101" pitchFamily="2" charset="-122"/>
              </a:rPr>
              <a:t>食品腐败的主要原因：细菌、真菌等微生物的生命活动。</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2. </a:t>
            </a:r>
            <a:r>
              <a:rPr lang="zh-CN" sz="2400" b="1" dirty="0">
                <a:ea typeface="宋体" panose="02010600030101010101" pitchFamily="2" charset="-122"/>
              </a:rPr>
              <a:t>控制微生物活动可以延长食品保存的时间</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(1)</a:t>
            </a:r>
            <a:r>
              <a:rPr lang="zh-CN" sz="2400" b="1" dirty="0">
                <a:ea typeface="宋体" panose="02010600030101010101" pitchFamily="2" charset="-122"/>
              </a:rPr>
              <a:t>控制微生物活动，延长食品保存时间可采取的措施有：</a:t>
            </a:r>
            <a:r>
              <a:rPr lang="en-US" sz="2400" b="1" dirty="0">
                <a:latin typeface="Times New Roman" panose="02020603050405020304" charset="0"/>
                <a:ea typeface="宋体" panose="02010600030101010101" pitchFamily="2" charset="-122"/>
              </a:rPr>
              <a:t>________</a:t>
            </a:r>
            <a:r>
              <a:rPr lang="zh-CN" sz="2400" b="1" dirty="0">
                <a:ea typeface="宋体" panose="02010600030101010101" pitchFamily="2" charset="-122"/>
              </a:rPr>
              <a:t>微生物和</a:t>
            </a:r>
            <a:r>
              <a:rPr lang="en-US" sz="2400" b="1" dirty="0">
                <a:latin typeface="Times New Roman" panose="02020603050405020304" charset="0"/>
                <a:ea typeface="宋体" panose="02010600030101010101" pitchFamily="2" charset="-122"/>
              </a:rPr>
              <a:t>________</a:t>
            </a:r>
            <a:r>
              <a:rPr lang="zh-CN" sz="2400" b="1" dirty="0">
                <a:ea typeface="宋体" panose="02010600030101010101" pitchFamily="2" charset="-122"/>
              </a:rPr>
              <a:t>微生物活动。</a:t>
            </a:r>
            <a:endParaRPr lang="zh-CN" altLang="en-US" dirty="0"/>
          </a:p>
        </p:txBody>
      </p:sp>
      <p:sp>
        <p:nvSpPr>
          <p:cNvPr id="5" name="文本框 4"/>
          <p:cNvSpPr txBox="1"/>
          <p:nvPr/>
        </p:nvSpPr>
        <p:spPr>
          <a:xfrm>
            <a:off x="9142832" y="3852335"/>
            <a:ext cx="1337945" cy="460375"/>
          </a:xfrm>
          <a:prstGeom prst="rect">
            <a:avLst/>
          </a:prstGeom>
          <a:noFill/>
          <a:ln w="9525">
            <a:noFill/>
          </a:ln>
        </p:spPr>
        <p:txBody>
          <a:bodyPr wrap="square">
            <a:spAutoFit/>
          </a:bodyPr>
          <a:lstStyle/>
          <a:p>
            <a:r>
              <a:rPr lang="zh-CN" sz="2400" b="1">
                <a:solidFill>
                  <a:srgbClr val="FF0000"/>
                </a:solidFill>
                <a:ea typeface="宋体" panose="02010600030101010101" pitchFamily="2" charset="-122"/>
              </a:rPr>
              <a:t>隔绝</a:t>
            </a:r>
            <a:endParaRPr lang="zh-CN" altLang="en-US"/>
          </a:p>
        </p:txBody>
      </p:sp>
      <p:sp>
        <p:nvSpPr>
          <p:cNvPr id="8" name="文本框 7"/>
          <p:cNvSpPr txBox="1"/>
          <p:nvPr/>
        </p:nvSpPr>
        <p:spPr>
          <a:xfrm>
            <a:off x="1798739" y="4400023"/>
            <a:ext cx="5080000" cy="460375"/>
          </a:xfrm>
          <a:prstGeom prst="rect">
            <a:avLst/>
          </a:prstGeom>
          <a:noFill/>
          <a:ln w="9525">
            <a:noFill/>
          </a:ln>
        </p:spPr>
        <p:txBody>
          <a:bodyPr>
            <a:spAutoFit/>
          </a:bodyPr>
          <a:lstStyle/>
          <a:p>
            <a:r>
              <a:rPr lang="zh-CN" sz="2400" b="1">
                <a:solidFill>
                  <a:srgbClr val="FF0000"/>
                </a:solidFill>
                <a:ea typeface="宋体" panose="02010600030101010101" pitchFamily="2" charset="-122"/>
              </a:rPr>
              <a:t>抑制</a:t>
            </a:r>
            <a:endParaRPr lang="zh-CN" altLang="en-US"/>
          </a:p>
        </p:txBody>
      </p:sp>
      <p:grpSp>
        <p:nvGrpSpPr>
          <p:cNvPr id="14" name="组合 1">
            <a:extLst>
              <a:ext uri="{FF2B5EF4-FFF2-40B4-BE49-F238E27FC236}">
                <a16:creationId xmlns:a16="http://schemas.microsoft.com/office/drawing/2014/main" id="{2E37541C-89EF-4B6A-AB92-EA6FAE469418}"/>
              </a:ext>
            </a:extLst>
          </p:cNvPr>
          <p:cNvGrpSpPr>
            <a:grpSpLocks/>
          </p:cNvGrpSpPr>
          <p:nvPr/>
        </p:nvGrpSpPr>
        <p:grpSpPr bwMode="auto">
          <a:xfrm>
            <a:off x="550821" y="1706433"/>
            <a:ext cx="2447925" cy="576262"/>
            <a:chOff x="5303118" y="1484784"/>
            <a:chExt cx="2448272" cy="576064"/>
          </a:xfrm>
        </p:grpSpPr>
        <p:sp>
          <p:nvSpPr>
            <p:cNvPr id="15" name="矩形: 剪去单角 14">
              <a:extLst>
                <a:ext uri="{FF2B5EF4-FFF2-40B4-BE49-F238E27FC236}">
                  <a16:creationId xmlns:a16="http://schemas.microsoft.com/office/drawing/2014/main" id="{E7B5DED6-41ED-40C3-A113-7CD5B06B93FD}"/>
                </a:ext>
              </a:extLst>
            </p:cNvPr>
            <p:cNvSpPr/>
            <p:nvPr/>
          </p:nvSpPr>
          <p:spPr>
            <a:xfrm rot="16200000">
              <a:off x="5303258" y="1484644"/>
              <a:ext cx="576064" cy="576344"/>
            </a:xfrm>
            <a:prstGeom prst="snip1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6" name="矩形 15">
              <a:extLst>
                <a:ext uri="{FF2B5EF4-FFF2-40B4-BE49-F238E27FC236}">
                  <a16:creationId xmlns:a16="http://schemas.microsoft.com/office/drawing/2014/main" id="{0D59F50D-BDC5-4A0F-8F3F-B82E6AF60641}"/>
                </a:ext>
              </a:extLst>
            </p:cNvPr>
            <p:cNvSpPr/>
            <p:nvPr/>
          </p:nvSpPr>
          <p:spPr>
            <a:xfrm>
              <a:off x="5927093" y="1484784"/>
              <a:ext cx="576345" cy="576064"/>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7" name="矩形 16">
              <a:extLst>
                <a:ext uri="{FF2B5EF4-FFF2-40B4-BE49-F238E27FC236}">
                  <a16:creationId xmlns:a16="http://schemas.microsoft.com/office/drawing/2014/main" id="{E9207C26-0BE7-4E2E-B0D1-86E345F9DE4C}"/>
                </a:ext>
              </a:extLst>
            </p:cNvPr>
            <p:cNvSpPr/>
            <p:nvPr/>
          </p:nvSpPr>
          <p:spPr>
            <a:xfrm>
              <a:off x="6551070" y="1484784"/>
              <a:ext cx="576344" cy="576064"/>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8" name="矩形: 剪去单角 17">
              <a:extLst>
                <a:ext uri="{FF2B5EF4-FFF2-40B4-BE49-F238E27FC236}">
                  <a16:creationId xmlns:a16="http://schemas.microsoft.com/office/drawing/2014/main" id="{341D5CE7-F47E-48A0-9BAD-222C769A670F}"/>
                </a:ext>
              </a:extLst>
            </p:cNvPr>
            <p:cNvSpPr/>
            <p:nvPr/>
          </p:nvSpPr>
          <p:spPr>
            <a:xfrm rot="10800000" flipH="1">
              <a:off x="7175045" y="1484784"/>
              <a:ext cx="576345" cy="576064"/>
            </a:xfrm>
            <a:prstGeom prst="snip1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9" name="文本框 18">
              <a:extLst>
                <a:ext uri="{FF2B5EF4-FFF2-40B4-BE49-F238E27FC236}">
                  <a16:creationId xmlns:a16="http://schemas.microsoft.com/office/drawing/2014/main" id="{770EA0CC-7D99-4671-BE3F-680848208915}"/>
                </a:ext>
              </a:extLst>
            </p:cNvPr>
            <p:cNvSpPr txBox="1"/>
            <p:nvPr/>
          </p:nvSpPr>
          <p:spPr>
            <a:xfrm>
              <a:off x="5374565" y="1541914"/>
              <a:ext cx="2367299" cy="461803"/>
            </a:xfrm>
            <a:prstGeom prst="rect">
              <a:avLst/>
            </a:prstGeom>
            <a:noFill/>
          </p:spPr>
          <p:txBody>
            <a:bodyPr>
              <a:spAutoFit/>
            </a:bodyPr>
            <a:lstStyle/>
            <a:p>
              <a:r>
                <a:rPr lang="zh-CN" altLang="en-US" sz="24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  识  点  二</a:t>
              </a:r>
            </a:p>
          </p:txBody>
        </p:sp>
      </p:gr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5671" y="563310"/>
            <a:ext cx="5080000" cy="460375"/>
          </a:xfrm>
          <a:prstGeom prst="rect">
            <a:avLst/>
          </a:prstGeom>
          <a:noFill/>
          <a:ln w="9525">
            <a:noFill/>
          </a:ln>
        </p:spPr>
        <p:txBody>
          <a:bodyPr>
            <a:spAutoFit/>
          </a:bodyPr>
          <a:lstStyle/>
          <a:p>
            <a:r>
              <a:rPr lang="en-US" sz="2400" b="1" dirty="0">
                <a:latin typeface="Times New Roman" panose="02020603050405020304" charset="0"/>
                <a:ea typeface="宋体" panose="02010600030101010101" pitchFamily="2" charset="-122"/>
              </a:rPr>
              <a:t>(2)</a:t>
            </a:r>
            <a:r>
              <a:rPr lang="zh-CN" sz="2400" b="1" dirty="0">
                <a:ea typeface="宋体" panose="02010600030101010101" pitchFamily="2" charset="-122"/>
              </a:rPr>
              <a:t>常用的食品保存方法</a:t>
            </a:r>
            <a:endParaRPr lang="zh-CN" altLang="en-US" dirty="0"/>
          </a:p>
        </p:txBody>
      </p:sp>
      <p:graphicFrame>
        <p:nvGraphicFramePr>
          <p:cNvPr id="2" name="表格 1"/>
          <p:cNvGraphicFramePr/>
          <p:nvPr>
            <p:extLst>
              <p:ext uri="{D42A27DB-BD31-4B8C-83A1-F6EECF244321}">
                <p14:modId xmlns:p14="http://schemas.microsoft.com/office/powerpoint/2010/main" val="1452908192"/>
              </p:ext>
            </p:extLst>
          </p:nvPr>
        </p:nvGraphicFramePr>
        <p:xfrm>
          <a:off x="982851" y="1401680"/>
          <a:ext cx="10388600" cy="3695065"/>
        </p:xfrm>
        <a:graphic>
          <a:graphicData uri="http://schemas.openxmlformats.org/drawingml/2006/table">
            <a:tbl>
              <a:tblPr firstRow="1" bandRow="1">
                <a:tableStyleId>{5940675A-B579-460E-94D1-54222C63F5DA}</a:tableStyleId>
              </a:tblPr>
              <a:tblGrid>
                <a:gridCol w="2568575">
                  <a:extLst>
                    <a:ext uri="{9D8B030D-6E8A-4147-A177-3AD203B41FA5}">
                      <a16:colId xmlns:a16="http://schemas.microsoft.com/office/drawing/2014/main" val="20000"/>
                    </a:ext>
                  </a:extLst>
                </a:gridCol>
                <a:gridCol w="984250">
                  <a:extLst>
                    <a:ext uri="{9D8B030D-6E8A-4147-A177-3AD203B41FA5}">
                      <a16:colId xmlns:a16="http://schemas.microsoft.com/office/drawing/2014/main" val="20001"/>
                    </a:ext>
                  </a:extLst>
                </a:gridCol>
                <a:gridCol w="5038263">
                  <a:extLst>
                    <a:ext uri="{9D8B030D-6E8A-4147-A177-3AD203B41FA5}">
                      <a16:colId xmlns:a16="http://schemas.microsoft.com/office/drawing/2014/main" val="20002"/>
                    </a:ext>
                  </a:extLst>
                </a:gridCol>
                <a:gridCol w="1797512">
                  <a:extLst>
                    <a:ext uri="{9D8B030D-6E8A-4147-A177-3AD203B41FA5}">
                      <a16:colId xmlns:a16="http://schemas.microsoft.com/office/drawing/2014/main" val="20003"/>
                    </a:ext>
                  </a:extLst>
                </a:gridCol>
              </a:tblGrid>
              <a:tr h="448945">
                <a:tc>
                  <a:txBody>
                    <a:bodyPr/>
                    <a:lstStyle/>
                    <a:p>
                      <a:pPr indent="0" algn="ctr">
                        <a:buNone/>
                      </a:pPr>
                      <a:r>
                        <a:rPr lang="en-US" sz="2400" b="1" dirty="0" err="1">
                          <a:latin typeface="黑体" panose="02010609060101010101" pitchFamily="49" charset="-122"/>
                          <a:ea typeface="黑体" panose="02010609060101010101" pitchFamily="49" charset="-122"/>
                          <a:cs typeface="Times New Roman" panose="02020603050405020304" charset="0"/>
                        </a:rPr>
                        <a:t>保存方法</a:t>
                      </a:r>
                      <a:endParaRPr lang="en-US" altLang="en-US" sz="2400" b="1" dirty="0">
                        <a:latin typeface="黑体" panose="02010609060101010101" pitchFamily="49" charset="-122"/>
                        <a:ea typeface="黑体" panose="02010609060101010101" pitchFamily="49"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gridSpan="2">
                  <a:txBody>
                    <a:bodyPr/>
                    <a:lstStyle/>
                    <a:p>
                      <a:pPr indent="0" algn="ctr">
                        <a:buNone/>
                      </a:pPr>
                      <a:r>
                        <a:rPr lang="en-US" sz="2400" b="1" dirty="0" err="1">
                          <a:latin typeface="黑体" panose="02010609060101010101" pitchFamily="49" charset="-122"/>
                          <a:ea typeface="黑体" panose="02010609060101010101" pitchFamily="49" charset="-122"/>
                          <a:cs typeface="Times New Roman" panose="02020603050405020304" charset="0"/>
                        </a:rPr>
                        <a:t>保存原理</a:t>
                      </a:r>
                      <a:endParaRPr lang="en-US" altLang="en-US" sz="2400" b="1" dirty="0">
                        <a:latin typeface="黑体" panose="02010609060101010101" pitchFamily="49" charset="-122"/>
                        <a:ea typeface="黑体" panose="02010609060101010101" pitchFamily="49"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h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9D18E"/>
                    </a:solidFill>
                  </a:tcPr>
                </a:tc>
                <a:tc>
                  <a:txBody>
                    <a:bodyPr/>
                    <a:lstStyle/>
                    <a:p>
                      <a:pPr indent="0" algn="ctr">
                        <a:buNone/>
                      </a:pPr>
                      <a:r>
                        <a:rPr lang="en-US" sz="2400" b="1" dirty="0" err="1">
                          <a:latin typeface="黑体" panose="02010609060101010101" pitchFamily="49" charset="-122"/>
                          <a:ea typeface="黑体" panose="02010609060101010101" pitchFamily="49" charset="-122"/>
                          <a:cs typeface="Times New Roman" panose="02020603050405020304" charset="0"/>
                        </a:rPr>
                        <a:t>举例</a:t>
                      </a:r>
                      <a:endParaRPr lang="en-US" altLang="en-US" sz="2400" b="1" dirty="0">
                        <a:latin typeface="黑体" panose="02010609060101010101" pitchFamily="49" charset="-122"/>
                        <a:ea typeface="黑体" panose="02010609060101010101" pitchFamily="49"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66395">
                <a:tc>
                  <a:txBody>
                    <a:bodyPr/>
                    <a:lstStyle/>
                    <a:p>
                      <a:pPr indent="0" algn="ctr">
                        <a:buNone/>
                      </a:pPr>
                      <a:r>
                        <a:rPr lang="en-US" sz="2400" b="1">
                          <a:latin typeface="Times New Roman" panose="02020603050405020304" charset="0"/>
                          <a:cs typeface="Times New Roman" panose="02020603050405020304" charset="0"/>
                        </a:rPr>
                        <a:t>脱水法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5">
                  <a:txBody>
                    <a:bodyPr/>
                    <a:lstStyle/>
                    <a:p>
                      <a:pPr indent="0" algn="ctr">
                        <a:buNone/>
                      </a:pPr>
                      <a:r>
                        <a:rPr lang="en-US" sz="2400" b="1">
                          <a:latin typeface="Times New Roman" panose="02020603050405020304" charset="0"/>
                          <a:cs typeface="Times New Roman" panose="02020603050405020304" charset="0"/>
                          <a:sym typeface="+mn-ea"/>
                        </a:rPr>
                        <a:t>抑菌</a:t>
                      </a:r>
                      <a:r>
                        <a:rPr lang="en-US" sz="2400" b="1">
                          <a:latin typeface="Times New Roman" panose="02020603050405020304" charset="0"/>
                          <a:cs typeface="Times New Roman" panose="02020603050405020304" charset="0"/>
                        </a:rPr>
                        <a:t> </a:t>
                      </a:r>
                    </a:p>
                    <a:p>
                      <a:pPr indent="0" algn="ctr">
                        <a:buNone/>
                      </a:pPr>
                      <a:r>
                        <a:rPr lang="en-US" altLang="zh-CN" sz="2400" b="1">
                          <a:latin typeface="Times New Roman" panose="02020603050405020304" charset="0"/>
                        </a:rPr>
                        <a:t> </a:t>
                      </a:r>
                    </a:p>
                    <a:p>
                      <a:pPr indent="0" algn="ctr">
                        <a:buNone/>
                      </a:pPr>
                      <a:r>
                        <a:rPr lang="en-US" altLang="zh-CN" sz="2400" b="1">
                          <a:latin typeface="Times New Roman" panose="02020603050405020304" charset="0"/>
                        </a:rPr>
                        <a:t> </a:t>
                      </a:r>
                    </a:p>
                    <a:p>
                      <a:pPr indent="0" algn="ctr">
                        <a:buNone/>
                      </a:pPr>
                      <a:r>
                        <a:rPr lang="en-US" altLang="zh-CN" sz="2400" b="1">
                          <a:latin typeface="Times New Roman" panose="02020603050405020304" charset="0"/>
                        </a:rPr>
                        <a:t> </a:t>
                      </a:r>
                      <a:endParaRPr lang="en-US" sz="2400" b="1">
                        <a:latin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lstStyle/>
                    <a:p>
                      <a:pPr indent="0" algn="ctr">
                        <a:buNone/>
                      </a:pPr>
                      <a:r>
                        <a:rPr lang="en-US" sz="2400" b="1">
                          <a:latin typeface="Times New Roman" panose="02020603050405020304" charset="0"/>
                          <a:cs typeface="Times New Roman" panose="02020603050405020304" charset="0"/>
                        </a:rPr>
                        <a:t>除去食品中的水分，破坏细菌和真菌生长和繁殖的必要条件</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干蘑菇</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700">
                <a:tc>
                  <a:txBody>
                    <a:bodyPr/>
                    <a:lstStyle/>
                    <a:p>
                      <a:pPr indent="0" algn="ctr">
                        <a:buNone/>
                      </a:pPr>
                      <a:r>
                        <a:rPr lang="en-US" sz="2400" b="1">
                          <a:latin typeface="Times New Roman" panose="02020603050405020304" charset="0"/>
                          <a:cs typeface="Times New Roman" panose="02020603050405020304" charset="0"/>
                        </a:rPr>
                        <a:t>腌制法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咸鱼</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7035">
                <a:tc>
                  <a:txBody>
                    <a:bodyPr/>
                    <a:lstStyle/>
                    <a:p>
                      <a:pPr indent="0" algn="ctr">
                        <a:buNone/>
                      </a:pPr>
                      <a:r>
                        <a:rPr lang="en-US" sz="2400" b="1">
                          <a:latin typeface="Times New Roman" panose="02020603050405020304" charset="0"/>
                          <a:cs typeface="Times New Roman" panose="02020603050405020304" charset="0"/>
                        </a:rPr>
                        <a:t>晒制烟熏法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腊肉</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7670">
                <a:tc>
                  <a:txBody>
                    <a:bodyPr/>
                    <a:lstStyle/>
                    <a:p>
                      <a:pPr indent="0" algn="ctr">
                        <a:buNone/>
                      </a:pPr>
                      <a:r>
                        <a:rPr lang="en-US" sz="2400" b="1">
                          <a:latin typeface="Times New Roman" panose="02020603050405020304" charset="0"/>
                          <a:cs typeface="Times New Roman" panose="02020603050405020304" charset="0"/>
                        </a:rPr>
                        <a:t>真空包装法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破坏需氧菌类的生存环境</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袋装肉肠</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1640">
                <a:tc>
                  <a:txBody>
                    <a:bodyPr/>
                    <a:lstStyle/>
                    <a:p>
                      <a:pPr indent="0" algn="ctr">
                        <a:buNone/>
                      </a:pPr>
                      <a:r>
                        <a:rPr lang="en-US" sz="2400" b="1">
                          <a:latin typeface="Times New Roman" panose="02020603050405020304" charset="0"/>
                          <a:cs typeface="Times New Roman" panose="02020603050405020304" charset="0"/>
                        </a:rPr>
                        <a:t>冷藏冷冻法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低温抑制细菌和真菌的生命活动</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冻鱼、冻肉</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7035">
                <a:tc>
                  <a:txBody>
                    <a:bodyPr/>
                    <a:lstStyle/>
                    <a:p>
                      <a:pPr indent="0" algn="ctr">
                        <a:buNone/>
                      </a:pPr>
                      <a:r>
                        <a:rPr lang="en-US" sz="2400" b="1">
                          <a:latin typeface="Times New Roman" panose="02020603050405020304" charset="0"/>
                          <a:cs typeface="Times New Roman" panose="02020603050405020304" charset="0"/>
                        </a:rPr>
                        <a:t>巴氏消毒法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lstStyle/>
                    <a:p>
                      <a:pPr indent="0" algn="ctr">
                        <a:buNone/>
                      </a:pPr>
                      <a:r>
                        <a:rPr lang="en-US" sz="2400" b="1">
                          <a:latin typeface="Times New Roman" panose="02020603050405020304" charset="0"/>
                          <a:cs typeface="Times New Roman" panose="02020603050405020304" charset="0"/>
                          <a:sym typeface="+mn-ea"/>
                        </a:rPr>
                        <a:t>杀菌</a:t>
                      </a:r>
                      <a:r>
                        <a:rPr lang="en-US" sz="2400" b="1">
                          <a:latin typeface="Times New Roman" panose="02020603050405020304" charset="0"/>
                          <a:cs typeface="Times New Roman" panose="02020603050405020304" charset="0"/>
                        </a:rPr>
                        <a:t> </a:t>
                      </a:r>
                    </a:p>
                    <a:p>
                      <a:pPr indent="0" algn="ctr">
                        <a:buNone/>
                      </a:pPr>
                      <a:r>
                        <a:rPr lang="en-US" altLang="zh-CN" sz="2400" b="1">
                          <a:latin typeface="Times New Roman" panose="02020603050405020304" charset="0"/>
                        </a:rPr>
                        <a:t> </a:t>
                      </a:r>
                      <a:endParaRPr lang="en-US" sz="2400" b="1">
                        <a:latin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低温灭菌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巴氏牛奶</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1005">
                <a:tc>
                  <a:txBody>
                    <a:bodyPr/>
                    <a:lstStyle/>
                    <a:p>
                      <a:pPr indent="0" algn="ctr">
                        <a:buNone/>
                      </a:pPr>
                      <a:r>
                        <a:rPr lang="en-US" sz="2400" b="1">
                          <a:latin typeface="Times New Roman" panose="02020603050405020304" charset="0"/>
                          <a:cs typeface="Times New Roman" panose="02020603050405020304" charset="0"/>
                        </a:rPr>
                        <a:t>防腐剂法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用二氧化硫等灭菌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酱油</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21640">
                <a:tc>
                  <a:txBody>
                    <a:bodyPr/>
                    <a:lstStyle/>
                    <a:p>
                      <a:pPr indent="0" algn="ctr">
                        <a:buNone/>
                      </a:pPr>
                      <a:r>
                        <a:rPr lang="en-US" sz="2400" b="1">
                          <a:latin typeface="Times New Roman" panose="02020603050405020304" charset="0"/>
                          <a:cs typeface="Times New Roman" panose="02020603050405020304" charset="0"/>
                        </a:rPr>
                        <a:t>罐藏法</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Times New Roman" panose="02020603050405020304" charset="0"/>
                          <a:cs typeface="Times New Roman" panose="02020603050405020304" charset="0"/>
                        </a:rPr>
                        <a:t>高温灭菌</a:t>
                      </a:r>
                      <a:endParaRPr lang="en-US" altLang="en-US" sz="24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dirty="0" err="1">
                          <a:latin typeface="Times New Roman" panose="02020603050405020304" charset="0"/>
                          <a:cs typeface="Times New Roman" panose="02020603050405020304" charset="0"/>
                        </a:rPr>
                        <a:t>肉罐头</a:t>
                      </a:r>
                      <a:endParaRPr lang="en-US" altLang="en-US" sz="2400" b="1"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8" name="文本框 7"/>
          <p:cNvSpPr txBox="1"/>
          <p:nvPr/>
        </p:nvSpPr>
        <p:spPr>
          <a:xfrm>
            <a:off x="624394" y="4843527"/>
            <a:ext cx="11005820" cy="1753235"/>
          </a:xfrm>
          <a:prstGeom prst="rect">
            <a:avLst/>
          </a:prstGeom>
          <a:noFill/>
          <a:ln w="9525">
            <a:noFill/>
          </a:ln>
        </p:spPr>
        <p:txBody>
          <a:bodyPr wrap="square">
            <a:spAutoFit/>
          </a:bodyPr>
          <a:lstStyle/>
          <a:p>
            <a:pPr>
              <a:lnSpc>
                <a:spcPct val="150000"/>
              </a:lnSpc>
            </a:pPr>
            <a:r>
              <a:rPr lang="zh-CN" sz="2400" b="1">
                <a:ea typeface="宋体" panose="02010600030101010101" pitchFamily="2" charset="-122"/>
              </a:rPr>
              <a:t>特别提醒：创造适宜的条件促进细菌和真菌的生长繁殖，就可以制作出各种美味的食品，如面包、酸奶；破坏细菌和真菌生长繁殖条件，就可以起到杀菌、抑菌的作用，从而防止食品腐败变质，如低温、干燥条件下保存食品效果好。</a:t>
            </a:r>
            <a:endParaRPr lang="zh-CN" altLang="en-US"/>
          </a:p>
        </p:txBody>
      </p:sp>
    </p:spTree>
    <p:custDataLst>
      <p:tags r:id="rId1"/>
    </p:custDataLst>
  </p:cSld>
  <p:clrMapOvr>
    <a:masterClrMapping/>
  </p:clrMapOvr>
  <p:transition>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4"/>
          <p:cNvSpPr txBox="1"/>
          <p:nvPr/>
        </p:nvSpPr>
        <p:spPr>
          <a:xfrm>
            <a:off x="3421698" y="1400735"/>
            <a:ext cx="8768715" cy="737235"/>
          </a:xfrm>
          <a:prstGeom prst="rect">
            <a:avLst/>
          </a:prstGeom>
          <a:noFill/>
          <a:ln w="9525">
            <a:noFill/>
          </a:ln>
        </p:spPr>
        <p:txBody>
          <a:bodyPr wrap="square" anchor="t">
            <a:spAutoFit/>
          </a:bodyPr>
          <a:lstStyle/>
          <a:p>
            <a:pPr>
              <a:lnSpc>
                <a:spcPct val="150000"/>
              </a:lnSpc>
            </a:pPr>
            <a:r>
              <a:rPr lang="zh-CN" altLang="en-US" sz="2800" b="1" dirty="0">
                <a:latin typeface="黑体" panose="02010609060101010101" pitchFamily="49" charset="-122"/>
                <a:ea typeface="黑体" panose="02010609060101010101" pitchFamily="49" charset="-122"/>
              </a:rPr>
              <a:t>现代生物技术的发展　</a:t>
            </a:r>
            <a:endParaRPr lang="zh-CN" altLang="en-US" sz="2400" b="1" dirty="0">
              <a:latin typeface="黑体" panose="02010609060101010101" pitchFamily="49" charset="-122"/>
              <a:ea typeface="黑体" panose="02010609060101010101" pitchFamily="49" charset="-122"/>
            </a:endParaRPr>
          </a:p>
        </p:txBody>
      </p:sp>
      <p:sp>
        <p:nvSpPr>
          <p:cNvPr id="100" name="文本框 99"/>
          <p:cNvSpPr txBox="1"/>
          <p:nvPr/>
        </p:nvSpPr>
        <p:spPr>
          <a:xfrm>
            <a:off x="1054856" y="2276920"/>
            <a:ext cx="10588625" cy="3415030"/>
          </a:xfrm>
          <a:prstGeom prst="rect">
            <a:avLst/>
          </a:prstGeom>
          <a:noFill/>
          <a:ln w="9525">
            <a:noFill/>
          </a:ln>
        </p:spPr>
        <p:txBody>
          <a:bodyPr wrap="square">
            <a:spAutoFit/>
          </a:bodyPr>
          <a:lstStyle/>
          <a:p>
            <a:pPr>
              <a:lnSpc>
                <a:spcPct val="150000"/>
              </a:lnSpc>
            </a:pPr>
            <a:r>
              <a:rPr lang="en-US" sz="2400" b="1">
                <a:latin typeface="Times New Roman" panose="02020603050405020304" charset="0"/>
                <a:ea typeface="宋体" panose="02010600030101010101" pitchFamily="2" charset="-122"/>
              </a:rPr>
              <a:t>1. </a:t>
            </a:r>
            <a:r>
              <a:rPr lang="zh-CN" sz="2400" b="1">
                <a:ea typeface="宋体" panose="02010600030101010101" pitchFamily="2" charset="-122"/>
              </a:rPr>
              <a:t>组织培养技术</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2. </a:t>
            </a:r>
            <a:r>
              <a:rPr lang="zh-CN" sz="2400" b="1">
                <a:ea typeface="宋体" panose="02010600030101010101" pitchFamily="2" charset="-122"/>
              </a:rPr>
              <a:t>克隆技术</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(1)</a:t>
            </a:r>
            <a:r>
              <a:rPr lang="zh-CN" sz="2400" b="1">
                <a:ea typeface="宋体" panose="02010600030101010101" pitchFamily="2" charset="-122"/>
              </a:rPr>
              <a:t>克隆是</a:t>
            </a:r>
            <a:r>
              <a:rPr lang="en-US" sz="2400" b="1">
                <a:latin typeface="Times New Roman" panose="02020603050405020304" charset="0"/>
                <a:ea typeface="宋体" panose="02010600030101010101" pitchFamily="2" charset="-122"/>
              </a:rPr>
              <a:t>________</a:t>
            </a:r>
            <a:r>
              <a:rPr lang="zh-CN" sz="2400" b="1">
                <a:ea typeface="宋体" panose="02010600030101010101" pitchFamily="2" charset="-122"/>
              </a:rPr>
              <a:t>繁殖，包括分子水平的克隆</a:t>
            </a:r>
            <a:r>
              <a:rPr lang="en-US" sz="2400" b="1">
                <a:latin typeface="Times New Roman" panose="02020603050405020304" charset="0"/>
                <a:ea typeface="宋体" panose="02010600030101010101" pitchFamily="2" charset="-122"/>
              </a:rPr>
              <a:t>(DNA</a:t>
            </a:r>
            <a:r>
              <a:rPr lang="zh-CN" sz="2400" b="1">
                <a:ea typeface="宋体" panose="02010600030101010101" pitchFamily="2" charset="-122"/>
              </a:rPr>
              <a:t>扩增技术</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、细胞水平的克隆</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由一个细胞经过分裂形成的细胞群</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、个体水平的克隆</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组织培养</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a:t>
            </a:r>
            <a:endParaRPr lang="en-US" sz="2400" b="1">
              <a:latin typeface="Times New Roman" panose="02020603050405020304" charset="0"/>
              <a:ea typeface="宋体" panose="02010600030101010101" pitchFamily="2" charset="-122"/>
            </a:endParaRPr>
          </a:p>
          <a:p>
            <a:pPr>
              <a:lnSpc>
                <a:spcPct val="150000"/>
              </a:lnSpc>
            </a:pPr>
            <a:r>
              <a:rPr lang="en-US" sz="2400" b="1">
                <a:latin typeface="Times New Roman" panose="02020603050405020304" charset="0"/>
                <a:ea typeface="宋体" panose="02010600030101010101" pitchFamily="2" charset="-122"/>
              </a:rPr>
              <a:t>(2)</a:t>
            </a:r>
            <a:r>
              <a:rPr lang="zh-CN" sz="2400" b="1">
                <a:ea typeface="宋体" panose="02010600030101010101" pitchFamily="2" charset="-122"/>
              </a:rPr>
              <a:t>培育克隆羊多莉的过程：乳腺细胞的细胞核</a:t>
            </a:r>
            <a:r>
              <a:rPr lang="en-US" sz="2400" b="1">
                <a:latin typeface="Times New Roman" panose="02020603050405020304" charset="0"/>
                <a:ea typeface="宋体" panose="02010600030101010101" pitchFamily="2" charset="-122"/>
              </a:rPr>
              <a:t>(A</a:t>
            </a:r>
            <a:r>
              <a:rPr lang="zh-CN" sz="2400" b="1">
                <a:ea typeface="宋体" panose="02010600030101010101" pitchFamily="2" charset="-122"/>
              </a:rPr>
              <a:t>羊</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＋去核的卵细胞</a:t>
            </a:r>
            <a:r>
              <a:rPr lang="en-US" sz="2400" b="1">
                <a:latin typeface="Times New Roman" panose="02020603050405020304" charset="0"/>
                <a:ea typeface="宋体" panose="02010600030101010101" pitchFamily="2" charset="-122"/>
              </a:rPr>
              <a:t>(B</a:t>
            </a:r>
            <a:r>
              <a:rPr lang="zh-CN" sz="2400" b="1">
                <a:ea typeface="宋体" panose="02010600030101010101" pitchFamily="2" charset="-122"/>
              </a:rPr>
              <a:t>羊</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融合细胞</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早期胚胎</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多莉羊。</a:t>
            </a:r>
            <a:endParaRPr lang="zh-CN" altLang="en-US"/>
          </a:p>
        </p:txBody>
      </p:sp>
      <p:sp>
        <p:nvSpPr>
          <p:cNvPr id="6" name="文本框 5"/>
          <p:cNvSpPr txBox="1"/>
          <p:nvPr/>
        </p:nvSpPr>
        <p:spPr>
          <a:xfrm>
            <a:off x="2555678" y="3513583"/>
            <a:ext cx="5080000" cy="460375"/>
          </a:xfrm>
          <a:prstGeom prst="rect">
            <a:avLst/>
          </a:prstGeom>
          <a:noFill/>
          <a:ln w="9525">
            <a:noFill/>
          </a:ln>
        </p:spPr>
        <p:txBody>
          <a:bodyPr wrap="square">
            <a:spAutoFit/>
          </a:bodyPr>
          <a:lstStyle/>
          <a:p>
            <a:r>
              <a:rPr lang="zh-CN" sz="2400" b="1">
                <a:solidFill>
                  <a:srgbClr val="FF0000"/>
                </a:solidFill>
                <a:ea typeface="宋体" panose="02010600030101010101" pitchFamily="2" charset="-122"/>
              </a:rPr>
              <a:t>无性</a:t>
            </a:r>
            <a:endParaRPr lang="zh-CN" altLang="en-US"/>
          </a:p>
        </p:txBody>
      </p:sp>
      <p:grpSp>
        <p:nvGrpSpPr>
          <p:cNvPr id="14" name="组合 1">
            <a:extLst>
              <a:ext uri="{FF2B5EF4-FFF2-40B4-BE49-F238E27FC236}">
                <a16:creationId xmlns:a16="http://schemas.microsoft.com/office/drawing/2014/main" id="{BA26831B-55EC-401A-88A6-AD5396F70FE2}"/>
              </a:ext>
            </a:extLst>
          </p:cNvPr>
          <p:cNvGrpSpPr>
            <a:grpSpLocks/>
          </p:cNvGrpSpPr>
          <p:nvPr/>
        </p:nvGrpSpPr>
        <p:grpSpPr bwMode="auto">
          <a:xfrm>
            <a:off x="766836" y="1400736"/>
            <a:ext cx="2447925" cy="576262"/>
            <a:chOff x="5303118" y="1484784"/>
            <a:chExt cx="2448272" cy="576064"/>
          </a:xfrm>
        </p:grpSpPr>
        <p:sp>
          <p:nvSpPr>
            <p:cNvPr id="15" name="矩形: 剪去单角 14">
              <a:extLst>
                <a:ext uri="{FF2B5EF4-FFF2-40B4-BE49-F238E27FC236}">
                  <a16:creationId xmlns:a16="http://schemas.microsoft.com/office/drawing/2014/main" id="{CEDB6DF8-B644-4B92-BC4D-76D8EC78B398}"/>
                </a:ext>
              </a:extLst>
            </p:cNvPr>
            <p:cNvSpPr/>
            <p:nvPr/>
          </p:nvSpPr>
          <p:spPr>
            <a:xfrm rot="16200000">
              <a:off x="5303258" y="1484644"/>
              <a:ext cx="576064" cy="576344"/>
            </a:xfrm>
            <a:prstGeom prst="snip1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6" name="矩形 15">
              <a:extLst>
                <a:ext uri="{FF2B5EF4-FFF2-40B4-BE49-F238E27FC236}">
                  <a16:creationId xmlns:a16="http://schemas.microsoft.com/office/drawing/2014/main" id="{19E8061B-9180-4257-A150-77F8AD43D7DC}"/>
                </a:ext>
              </a:extLst>
            </p:cNvPr>
            <p:cNvSpPr/>
            <p:nvPr/>
          </p:nvSpPr>
          <p:spPr>
            <a:xfrm>
              <a:off x="5927093" y="1484784"/>
              <a:ext cx="576345" cy="576064"/>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7" name="矩形 16">
              <a:extLst>
                <a:ext uri="{FF2B5EF4-FFF2-40B4-BE49-F238E27FC236}">
                  <a16:creationId xmlns:a16="http://schemas.microsoft.com/office/drawing/2014/main" id="{07718457-372A-449C-AEE3-49FD6496FEEF}"/>
                </a:ext>
              </a:extLst>
            </p:cNvPr>
            <p:cNvSpPr/>
            <p:nvPr/>
          </p:nvSpPr>
          <p:spPr>
            <a:xfrm>
              <a:off x="6551070" y="1484784"/>
              <a:ext cx="576344" cy="576064"/>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8" name="矩形: 剪去单角 17">
              <a:extLst>
                <a:ext uri="{FF2B5EF4-FFF2-40B4-BE49-F238E27FC236}">
                  <a16:creationId xmlns:a16="http://schemas.microsoft.com/office/drawing/2014/main" id="{A07B1B58-B29D-49BB-8019-3711402F1A2C}"/>
                </a:ext>
              </a:extLst>
            </p:cNvPr>
            <p:cNvSpPr/>
            <p:nvPr/>
          </p:nvSpPr>
          <p:spPr>
            <a:xfrm rot="10800000" flipH="1">
              <a:off x="7175045" y="1484784"/>
              <a:ext cx="576345" cy="576064"/>
            </a:xfrm>
            <a:prstGeom prst="snip1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ln>
                  <a:solidFill>
                    <a:srgbClr val="0000FF"/>
                  </a:solidFill>
                </a:ln>
                <a:solidFill>
                  <a:srgbClr val="0000FF"/>
                </a:solidFill>
              </a:endParaRPr>
            </a:p>
          </p:txBody>
        </p:sp>
        <p:sp>
          <p:nvSpPr>
            <p:cNvPr id="19" name="文本框 18">
              <a:extLst>
                <a:ext uri="{FF2B5EF4-FFF2-40B4-BE49-F238E27FC236}">
                  <a16:creationId xmlns:a16="http://schemas.microsoft.com/office/drawing/2014/main" id="{A1C6F729-47AB-4BE5-8F0F-93B6A46B2405}"/>
                </a:ext>
              </a:extLst>
            </p:cNvPr>
            <p:cNvSpPr txBox="1"/>
            <p:nvPr/>
          </p:nvSpPr>
          <p:spPr>
            <a:xfrm>
              <a:off x="5374565" y="1541914"/>
              <a:ext cx="2367299" cy="461803"/>
            </a:xfrm>
            <a:prstGeom prst="rect">
              <a:avLst/>
            </a:prstGeom>
            <a:noFill/>
          </p:spPr>
          <p:txBody>
            <a:bodyPr>
              <a:spAutoFit/>
            </a:bodyPr>
            <a:lstStyle/>
            <a:p>
              <a:r>
                <a:rPr lang="zh-CN" altLang="en-US" sz="24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  识  点  三</a:t>
              </a:r>
            </a:p>
          </p:txBody>
        </p:sp>
      </p:gr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30896" y="1998345"/>
            <a:ext cx="8028305" cy="2861310"/>
          </a:xfrm>
          <a:prstGeom prst="rect">
            <a:avLst/>
          </a:prstGeom>
          <a:noFill/>
          <a:ln w="9525">
            <a:noFill/>
          </a:ln>
        </p:spPr>
        <p:txBody>
          <a:bodyPr wrap="square">
            <a:spAutoFit/>
          </a:bodyPr>
          <a:lstStyle/>
          <a:p>
            <a:pPr>
              <a:lnSpc>
                <a:spcPct val="150000"/>
              </a:lnSpc>
            </a:pPr>
            <a:r>
              <a:rPr lang="en-US" sz="2400" b="1" dirty="0">
                <a:latin typeface="Times New Roman" panose="02020603050405020304" charset="0"/>
                <a:ea typeface="宋体" panose="02010600030101010101" pitchFamily="2" charset="-122"/>
              </a:rPr>
              <a:t>(3)</a:t>
            </a:r>
            <a:r>
              <a:rPr lang="zh-CN" sz="2400" b="1" dirty="0">
                <a:ea typeface="宋体" panose="02010600030101010101" pitchFamily="2" charset="-122"/>
              </a:rPr>
              <a:t>克隆技术的应用</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①</a:t>
            </a:r>
            <a:r>
              <a:rPr lang="zh-CN" sz="2400" b="1" dirty="0">
                <a:ea typeface="宋体" panose="02010600030101010101" pitchFamily="2" charset="-122"/>
              </a:rPr>
              <a:t>利用胚胎分割技术快速培育具有优良性状的家畜品种；</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②</a:t>
            </a:r>
            <a:r>
              <a:rPr lang="zh-CN" sz="2400" b="1" dirty="0">
                <a:ea typeface="宋体" panose="02010600030101010101" pitchFamily="2" charset="-122"/>
              </a:rPr>
              <a:t>制造基因工程药物；</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③</a:t>
            </a:r>
            <a:r>
              <a:rPr lang="zh-CN" sz="2400" b="1" dirty="0">
                <a:ea typeface="宋体" panose="02010600030101010101" pitchFamily="2" charset="-122"/>
              </a:rPr>
              <a:t>拯救濒危动植物；</a:t>
            </a:r>
            <a:endParaRPr lang="en-US" sz="2400" b="1" dirty="0">
              <a:latin typeface="Times New Roman" panose="02020603050405020304" charset="0"/>
              <a:ea typeface="宋体" panose="02010600030101010101" pitchFamily="2" charset="-122"/>
            </a:endParaRPr>
          </a:p>
          <a:p>
            <a:pPr>
              <a:lnSpc>
                <a:spcPct val="150000"/>
              </a:lnSpc>
            </a:pPr>
            <a:r>
              <a:rPr lang="en-US" sz="2400" b="1" dirty="0">
                <a:latin typeface="Times New Roman" panose="02020603050405020304" charset="0"/>
                <a:ea typeface="宋体" panose="02010600030101010101" pitchFamily="2" charset="-122"/>
              </a:rPr>
              <a:t>④</a:t>
            </a:r>
            <a:r>
              <a:rPr lang="zh-CN" sz="2400" b="1" dirty="0">
                <a:ea typeface="宋体" panose="02010600030101010101" pitchFamily="2" charset="-122"/>
              </a:rPr>
              <a:t>用于器官的克隆与移植。</a:t>
            </a:r>
            <a:endParaRPr lang="zh-CN" altLang="en-US" dirty="0"/>
          </a:p>
        </p:txBody>
      </p:sp>
    </p:spTree>
    <p:custDataLst>
      <p:tags r:id="rId1"/>
    </p:custDataLst>
  </p:cSld>
  <p:clrMapOvr>
    <a:masterClrMapping/>
  </p:clrMapOvr>
  <p:transition>
    <p:split orient="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4078" y="1122045"/>
            <a:ext cx="10422255" cy="2306955"/>
          </a:xfrm>
          <a:prstGeom prst="rect">
            <a:avLst/>
          </a:prstGeom>
          <a:noFill/>
          <a:ln w="9525">
            <a:noFill/>
          </a:ln>
        </p:spPr>
        <p:txBody>
          <a:bodyPr wrap="square">
            <a:spAutoFit/>
          </a:bodyPr>
          <a:lstStyle/>
          <a:p>
            <a:pPr>
              <a:lnSpc>
                <a:spcPct val="150000"/>
              </a:lnSpc>
            </a:pPr>
            <a:r>
              <a:rPr lang="en-US" sz="2400" b="1">
                <a:latin typeface="Times New Roman" panose="02020603050405020304" charset="0"/>
                <a:ea typeface="宋体" panose="02010600030101010101" pitchFamily="2" charset="-122"/>
              </a:rPr>
              <a:t>(4)</a:t>
            </a:r>
            <a:r>
              <a:rPr lang="zh-CN" sz="2400" b="1">
                <a:ea typeface="宋体" panose="02010600030101010101" pitchFamily="2" charset="-122"/>
              </a:rPr>
              <a:t>克隆技术与伦理：人们普遍认为，克隆技术一旦应用于人类自身，必然会对人类的伦理道德产生威胁，对家庭产生冲击。因此，我们要禁止任何形式的克隆人，因为这种做法违反人类尊严和保护人的生命的原则。</a:t>
            </a:r>
          </a:p>
          <a:p>
            <a:pPr>
              <a:lnSpc>
                <a:spcPct val="150000"/>
              </a:lnSpc>
            </a:pPr>
            <a:r>
              <a:rPr lang="zh-CN" sz="2400" b="1">
                <a:ea typeface="宋体" panose="02010600030101010101" pitchFamily="2" charset="-122"/>
              </a:rPr>
              <a:t>特别提醒：克隆技术和试管婴儿的比较</a:t>
            </a:r>
            <a:endParaRPr lang="zh-CN" altLang="en-US"/>
          </a:p>
        </p:txBody>
      </p:sp>
      <p:graphicFrame>
        <p:nvGraphicFramePr>
          <p:cNvPr id="10" name="表格 9"/>
          <p:cNvGraphicFramePr/>
          <p:nvPr>
            <p:extLst>
              <p:ext uri="{D42A27DB-BD31-4B8C-83A1-F6EECF244321}">
                <p14:modId xmlns:p14="http://schemas.microsoft.com/office/powerpoint/2010/main" val="3392408981"/>
              </p:ext>
            </p:extLst>
          </p:nvPr>
        </p:nvGraphicFramePr>
        <p:xfrm>
          <a:off x="965993" y="3652520"/>
          <a:ext cx="10299700" cy="2242185"/>
        </p:xfrm>
        <a:graphic>
          <a:graphicData uri="http://schemas.openxmlformats.org/drawingml/2006/table">
            <a:tbl>
              <a:tblPr firstRow="1" bandRow="1">
                <a:tableStyleId>{5940675A-B579-460E-94D1-54222C63F5DA}</a:tableStyleId>
              </a:tblPr>
              <a:tblGrid>
                <a:gridCol w="2329815">
                  <a:extLst>
                    <a:ext uri="{9D8B030D-6E8A-4147-A177-3AD203B41FA5}">
                      <a16:colId xmlns:a16="http://schemas.microsoft.com/office/drawing/2014/main" val="20000"/>
                    </a:ext>
                  </a:extLst>
                </a:gridCol>
                <a:gridCol w="3888105">
                  <a:extLst>
                    <a:ext uri="{9D8B030D-6E8A-4147-A177-3AD203B41FA5}">
                      <a16:colId xmlns:a16="http://schemas.microsoft.com/office/drawing/2014/main" val="20001"/>
                    </a:ext>
                  </a:extLst>
                </a:gridCol>
                <a:gridCol w="4081780">
                  <a:extLst>
                    <a:ext uri="{9D8B030D-6E8A-4147-A177-3AD203B41FA5}">
                      <a16:colId xmlns:a16="http://schemas.microsoft.com/office/drawing/2014/main" val="20002"/>
                    </a:ext>
                  </a:extLst>
                </a:gridCol>
              </a:tblGrid>
              <a:tr h="512445">
                <a:tc>
                  <a:txBody>
                    <a:bodyPr/>
                    <a:lstStyle/>
                    <a:p>
                      <a:pPr algn="ctr">
                        <a:buNone/>
                      </a:pPr>
                      <a:r>
                        <a:rPr lang="zh-CN" altLang="en-US" sz="2400" b="1" dirty="0">
                          <a:latin typeface="黑体" panose="02010609060101010101" pitchFamily="49" charset="-122"/>
                          <a:ea typeface="黑体" panose="02010609060101010101" pitchFamily="49" charset="-122"/>
                        </a:rPr>
                        <a:t>比较项目</a:t>
                      </a:r>
                    </a:p>
                  </a:txBody>
                  <a:tcPr>
                    <a:solidFill>
                      <a:schemeClr val="bg1"/>
                    </a:solidFill>
                  </a:tcPr>
                </a:tc>
                <a:tc>
                  <a:txBody>
                    <a:bodyPr/>
                    <a:lstStyle/>
                    <a:p>
                      <a:pPr algn="ctr">
                        <a:buNone/>
                      </a:pPr>
                      <a:r>
                        <a:rPr lang="zh-CN" altLang="en-US" sz="2400" b="1" dirty="0">
                          <a:latin typeface="黑体" panose="02010609060101010101" pitchFamily="49" charset="-122"/>
                          <a:ea typeface="黑体" panose="02010609060101010101" pitchFamily="49" charset="-122"/>
                        </a:rPr>
                        <a:t>克隆技术</a:t>
                      </a:r>
                    </a:p>
                  </a:txBody>
                  <a:tcPr>
                    <a:solidFill>
                      <a:schemeClr val="bg1"/>
                    </a:solidFill>
                  </a:tcPr>
                </a:tc>
                <a:tc>
                  <a:txBody>
                    <a:bodyPr/>
                    <a:lstStyle/>
                    <a:p>
                      <a:pPr algn="ctr">
                        <a:buNone/>
                      </a:pPr>
                      <a:r>
                        <a:rPr lang="zh-CN" altLang="en-US" sz="2400" b="1" dirty="0">
                          <a:latin typeface="黑体" panose="02010609060101010101" pitchFamily="49" charset="-122"/>
                          <a:ea typeface="黑体" panose="02010609060101010101" pitchFamily="49" charset="-122"/>
                        </a:rPr>
                        <a:t>试管婴儿</a:t>
                      </a:r>
                    </a:p>
                  </a:txBody>
                  <a:tcPr>
                    <a:solidFill>
                      <a:schemeClr val="bg1"/>
                    </a:solidFill>
                  </a:tcPr>
                </a:tc>
                <a:extLst>
                  <a:ext uri="{0D108BD9-81ED-4DB2-BD59-A6C34878D82A}">
                    <a16:rowId xmlns:a16="http://schemas.microsoft.com/office/drawing/2014/main" val="10000"/>
                  </a:ext>
                </a:extLst>
              </a:tr>
              <a:tr h="1258570">
                <a:tc>
                  <a:txBody>
                    <a:bodyPr/>
                    <a:lstStyle/>
                    <a:p>
                      <a:pPr algn="ctr">
                        <a:buNone/>
                      </a:pPr>
                      <a:r>
                        <a:rPr lang="zh-CN" altLang="en-US" sz="2400" b="1"/>
                        <a:t>原理</a:t>
                      </a:r>
                    </a:p>
                  </a:txBody>
                  <a:tcPr/>
                </a:tc>
                <a:tc>
                  <a:txBody>
                    <a:bodyPr/>
                    <a:lstStyle/>
                    <a:p>
                      <a:pPr algn="ctr">
                        <a:buNone/>
                      </a:pPr>
                      <a:r>
                        <a:rPr lang="zh-CN" altLang="en-US" sz="2400" b="1"/>
                        <a:t>细胞核取自体细胞，转入去核卵细胞中，重组细胞经分裂、分化培育而成个体</a:t>
                      </a:r>
                    </a:p>
                  </a:txBody>
                  <a:tcPr/>
                </a:tc>
                <a:tc>
                  <a:txBody>
                    <a:bodyPr/>
                    <a:lstStyle/>
                    <a:p>
                      <a:pPr algn="ctr">
                        <a:buNone/>
                      </a:pPr>
                      <a:r>
                        <a:rPr lang="zh-CN" altLang="en-US" sz="2400" b="1"/>
                        <a:t>精子和卵细胞在体外受精后，在试管内培育出早期胚胎再移入代孕母亲体内发育</a:t>
                      </a:r>
                    </a:p>
                  </a:txBody>
                  <a:tcPr/>
                </a:tc>
                <a:extLst>
                  <a:ext uri="{0D108BD9-81ED-4DB2-BD59-A6C34878D82A}">
                    <a16:rowId xmlns:a16="http://schemas.microsoft.com/office/drawing/2014/main" val="10001"/>
                  </a:ext>
                </a:extLst>
              </a:tr>
              <a:tr h="471170">
                <a:tc>
                  <a:txBody>
                    <a:bodyPr/>
                    <a:lstStyle/>
                    <a:p>
                      <a:pPr algn="ctr">
                        <a:buNone/>
                      </a:pPr>
                      <a:r>
                        <a:rPr lang="zh-CN" altLang="en-US" sz="2400" b="1"/>
                        <a:t>所属的生殖方式</a:t>
                      </a:r>
                    </a:p>
                  </a:txBody>
                  <a:tcPr/>
                </a:tc>
                <a:tc>
                  <a:txBody>
                    <a:bodyPr/>
                    <a:lstStyle/>
                    <a:p>
                      <a:pPr algn="ctr">
                        <a:buNone/>
                      </a:pPr>
                      <a:r>
                        <a:rPr lang="zh-CN" altLang="en-US" sz="2400" b="1"/>
                        <a:t>无性生殖</a:t>
                      </a:r>
                    </a:p>
                  </a:txBody>
                  <a:tcPr/>
                </a:tc>
                <a:tc>
                  <a:txBody>
                    <a:bodyPr/>
                    <a:lstStyle/>
                    <a:p>
                      <a:pPr algn="ctr">
                        <a:buNone/>
                      </a:pPr>
                      <a:r>
                        <a:rPr lang="zh-CN" altLang="en-US" sz="2400" b="1" dirty="0"/>
                        <a:t>有性生殖</a:t>
                      </a:r>
                    </a:p>
                  </a:txBody>
                  <a:tcPr/>
                </a:tc>
                <a:extLst>
                  <a:ext uri="{0D108BD9-81ED-4DB2-BD59-A6C34878D82A}">
                    <a16:rowId xmlns:a16="http://schemas.microsoft.com/office/drawing/2014/main" val="10002"/>
                  </a:ext>
                </a:extLst>
              </a:tr>
            </a:tbl>
          </a:graphicData>
        </a:graphic>
      </p:graphicFrame>
    </p:spTree>
    <p:custDataLst>
      <p:tags r:id="rId1"/>
    </p:custDataLst>
  </p:cSld>
  <p:clrMapOvr>
    <a:masterClrMapping/>
  </p:clrMapOvr>
  <p:transition>
    <p:split orient="vert"/>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SLIDE_ID" val="150995210"/>
  <p:tag name="KSO_WM_SLIDE_INDEX" val="2"/>
  <p:tag name="KSO_WM_SLIDE_ITEM_CNT" val="3"/>
  <p:tag name="KSO_WM_SLIDE_LAYOUT" val="a_f_d"/>
  <p:tag name="KSO_WM_SLIDE_LAYOUT_CNT" val="1_1_2"/>
  <p:tag name="KSO_WM_SLIDE_TYPE" val="text"/>
  <p:tag name="KSO_WM_BEAUTIFY_FLAG" val="#wm#"/>
  <p:tag name="KSO_WM_SLIDE_POSITION" val="66*123"/>
  <p:tag name="KSO_WM_SLIDE_SIZE" val="828*340"/>
  <p:tag name="KSO_WM_TEMPLATE_CATEGORY" val="preset"/>
  <p:tag name="KSO_WM_TEMPLATE_INDEX" val="1"/>
  <p:tag name="KSO_WM_TAG_VERSION" val="1.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2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867</Words>
  <Application>Microsoft Office PowerPoint</Application>
  <PresentationFormat>自定义</PresentationFormat>
  <Paragraphs>121</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9</vt:i4>
      </vt:variant>
      <vt:variant>
        <vt:lpstr>幻灯片标题</vt:lpstr>
      </vt:variant>
      <vt:variant>
        <vt:i4>11</vt:i4>
      </vt:variant>
    </vt:vector>
  </HeadingPairs>
  <TitlesOfParts>
    <vt:vector size="25" baseType="lpstr">
      <vt:lpstr>黑体</vt:lpstr>
      <vt:lpstr>宋体</vt:lpstr>
      <vt:lpstr>Arial</vt:lpstr>
      <vt:lpstr>Calibri</vt:lpstr>
      <vt:lpstr>Times New Roman</vt:lpstr>
      <vt:lpstr>2_Office 主题</vt:lpstr>
      <vt:lpstr>1_Office 主题</vt:lpstr>
      <vt:lpstr>3_Office 主题</vt:lpstr>
      <vt:lpstr>4_Office 主题</vt:lpstr>
      <vt:lpstr>5_Office 主题</vt:lpstr>
      <vt:lpstr>6_Office 主题</vt:lpstr>
      <vt:lpstr>7_Office 主题</vt:lpstr>
      <vt:lpstr>8_Office 主题</vt:lpstr>
      <vt:lpstr>9_Office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程 昶</cp:lastModifiedBy>
  <cp:revision>182</cp:revision>
  <dcterms:created xsi:type="dcterms:W3CDTF">2018-10-10T10:41:00Z</dcterms:created>
  <dcterms:modified xsi:type="dcterms:W3CDTF">2020-03-07T01:32:03Z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2052-11.1.0.9069</vt:lpwstr>
  </property>
</Properties>
</file>