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7"/>
  </p:sldMasterIdLst>
  <p:notesMasterIdLst>
    <p:notesMasterId r:id="rId35"/>
  </p:notesMasterIdLst>
  <p:sldIdLst>
    <p:sldId id="276" r:id="rId18"/>
    <p:sldId id="260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7" r:id="rId31"/>
    <p:sldId id="273" r:id="rId32"/>
    <p:sldId id="274" r:id="rId33"/>
    <p:sldId id="275" r:id="rId3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299" autoAdjust="0"/>
  </p:normalViewPr>
  <p:slideViewPr>
    <p:cSldViewPr>
      <p:cViewPr varScale="1">
        <p:scale>
          <a:sx n="114" d="100"/>
          <a:sy n="114" d="100"/>
        </p:scale>
        <p:origin x="-966" y="-108"/>
      </p:cViewPr>
      <p:guideLst>
        <p:guide orient="horz" pos="657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2019-1-28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2019-1-28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</a:p>
          </p:txBody>
        </p:sp>
      </p:grpSp>
      <p:grpSp>
        <p:nvGrpSpPr>
          <p:cNvPr id="3" name="组合 38"/>
          <p:cNvGrpSpPr/>
          <p:nvPr/>
        </p:nvGrpSpPr>
        <p:grpSpPr bwMode="auto">
          <a:xfrm>
            <a:off x="7823200" y="-546862"/>
            <a:ext cx="928688" cy="533837"/>
            <a:chOff x="7893906" y="1063456"/>
            <a:chExt cx="928694" cy="535567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6"/>
              <a:ext cx="920507" cy="535567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893906" y="1173290"/>
              <a:ext cx="928694" cy="3087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考点</a:t>
              </a: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清单</a:t>
              </a:r>
              <a:endParaRPr lang="en-US" altLang="zh-CN" sz="1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第八单元</a:t>
            </a: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</a:t>
            </a: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实验与探究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</a:t>
            </a: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25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实验与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探究</a:t>
            </a:r>
            <a:endParaRPr lang="zh-CN" altLang="en-US" sz="24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高考生物（浙江专用）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单一变量原则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在实验设计中通常把要研究探讨的条件作为单一变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其他条件应完全一样。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所用生物材料要相同,即所用生物材料的数量、质量、长度、体积、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来源和生理状况等方面特点要尽量相同或至少大致相同。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②所用实验器具要相同,即试管、烧杯、水槽、广口瓶等器具的型号要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完全一样。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③所用实验试剂要相同,即试剂的成分、浓度、体积要相同,尤其要注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意体积上等量的问题。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④所用处理方法要相同,即保温或冷却、光照或黑暗、搅拌或振荡都要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一致。有时尽管某种处理对对照实验来说似乎是毫无意义的,但最好还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是要做同样的处理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对照原则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对照组实验是指除所控因素外其他条件与实验组完全相同的实验。科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地设置对照实验,能够有效地排除其他因素干扰实验结果的可能性。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设置对照组有4种方法: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①空白对照,即不给对照组做任何处理。如在唾液淀粉酶催化淀粉水解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的实验中,实验组滴加了唾液淀粉酶液,而对照组只加等量的蒸馏水,起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空白对照作用。如在还原糖鉴定实验中留一部分样液不加入本尼迪特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试剂,作为空白对照。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②条件对照,即虽给对照组施以部分实验因素,但不是所研究的实验处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理因素,这种对照方法是指不论实验组还是对照组的对象都做不同条件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的处理,通过得出两种相对立的结论,以验证实验结论的正确性。例如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在动物激素饲喂小动物的实验中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甲组为实验组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饲喂甲状腺激素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乙组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为条件对照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饲喂甲状腺激素抑制剂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不饲喂药剂的是空白对照组。如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课本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中温度对淀粉酶活性影响的实验中0 ℃、100 ℃等温度下的对照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即为条件对照。通过条件对照,实验说服力大大增强。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③自身对照,指对照组和实验组都在同一研究对象上进行,不再另外设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置对照组,例如,质壁分离与复原实验,自身对照简便,但关键要看清楚实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验处理前后的现象及变化。将过氧化氢酶加入过氧化氢溶液中证明酶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是生物催化剂,可催化过氧化氢分解,即为自身对照,处理前的对象状况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为对照组,处理后的对象变化为实验组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④相互对照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不单独设置对照组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而是几个实验相互对照。植物向光性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实验中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利用若干组燕麦胚芽的不同条件处理的实验组之间的对照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明了生长素与植物生长的关系。证明玉米根的生长方向与地心引力的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关系实验中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不同方向放置的玉米种子之间则属于相互对照。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平行重复原则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:为了避免偶然误差,在实验组和对照组中都要有一定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数量的重复实验。如矿质元素对植物的影响,每一组实验都有数棵植物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作为实验对象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【知能拓展】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①验证性实验每个装置只出现一种现象,探究性实验可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能有多种情况。验证性实验只有一种结论,探究性实验对每种现象分别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作出说明。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②一般说来,探究性实验预测往往有三种可能性:正相关、负相关、中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间(无影响)。而验证性实验则只有一种可能性,要么结论是成立的,要么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结论不成立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二、实验方案设计中的语言推敲与不同类型实验应注意的问题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1.实验材料选择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1)植物:“大小相似,长势相同的同种植株”。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(2)动物:“体重(体长)、年龄、生长趋势相同”,有时甚至要“性别”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2.试剂选择: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在量上难以做到准确的量化描述,应尽可能用“定性”的语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言表达,要注意恰当使用“等浓度”“等体积”“适量的”“一定量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的”等语言;实验时间和条件上用“一段时间”“适宜的温度、pH”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等语言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3.实验器具选择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(1)容器应使用大小相同的。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(2)如果使用滴管滴加不同溶液,应选用不同的滴管。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4.各种不同类型实验应注意的问题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1)有关酶的实验设计,应注意各步骤的顺序,必须先调节相关条件(温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度、pH等)才能使反应物与酶相遇,还应注意在空白对照中加入“等量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蒸馏水”。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(2)有关生长素的实验设计中,应注意对胚芽鞘的生长状况的描述:“向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哪方弯曲生长”“向上生长”“不弯曲不生长”,无籽番茄培育时注意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“去雄”“套袋”“一定浓度生长素类似物处理”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动物激素调节实验中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甲状腺激素生理功能的研究常用饲喂法、切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除法、注射法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常用蝌蚪、小白鼠、小狗作实验材料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在设计过程中常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做甲状腺激素含量增多、减少和不变三种处理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而胰岛素、胰高血糖素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的研究常用注射法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少见切除法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常用小白鼠作实验材料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在设计过程中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常做该激素含量增多和不变两种处理。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4)遗传学实验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植物杂交实验:如果为两性花(花中既有雄蕊又有雌蕊)的植物杂交,则应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注意“去雄”“人工授粉”“授粉后套袋”,如果为单性花(即有雄无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雌或有雌无雄),则无需“去雄”,但要“套袋”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1443"/>
            <a:ext cx="8127000" cy="106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/>
              <a:t>考点　实验探究</a:t>
            </a:r>
            <a:endParaRPr lang="zh-CN" altLang="en-US" sz="2400" b="1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077106"/>
            <a:ext cx="2770187" cy="414337"/>
          </a:xfrm>
          <a:prstGeom prst="rect">
            <a:avLst/>
          </a:prstGeom>
          <a:noFill/>
        </p:spPr>
      </p:pic>
      <p:sp>
        <p:nvSpPr>
          <p:cNvPr id="4" name="TextBox 2"/>
          <p:cNvSpPr txBox="1"/>
          <p:nvPr/>
        </p:nvSpPr>
        <p:spPr>
          <a:xfrm>
            <a:off x="540000" y="2548462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重难突破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一、实验的变量及实验设计原则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1.生物实验中的</a:t>
            </a:r>
            <a:r>
              <a:rPr lang="zh-CN" altLang="en-US" sz="2012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变量是实验过程中可以变化的因素。在设计实验时,要注意使自变量可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控制、因变量比较好检测,并尽量避免无关变量对实验的干扰。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(1)变量的种类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变量是指可被操纵的特定因素或条件。根据其在实验中的作用可分为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两大类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①实验变量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自变量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与反应变量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因变量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。实验变量是指实验中由实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验者操纵的因素或条件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而反应变量是指由实验变量引起的变化结果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二者之间是前因后果的关系。实验的目的就在于获得和解释前因与后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果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②无关变量。无关变量是指实验中除实验变量外的影响实验结果与现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象的因素或条件,其对实验变量与反应变量的获得起干扰作用。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(2)变量的控制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控制变量是指控制其他因素不变,集中研究其中一个因素的变化,保证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实验不受干扰或将干扰因素降到最低程度。通过实验控制,尽量减小实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验误差,以取得较为精确的实验结果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①操纵实验变量的方法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设法给研究对象施加干扰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造成研究对象的变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从而使研究对象在被干扰状态中反映出某种现象和属性。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②检测反应变量的方法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根据实验原理和实验条件确定观察、测量的指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标和方法。具体包括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观察特异性的颜色变化、沉淀反应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观察形态结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构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、生理变化;测量生长发育速度;测量生化反应速度。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③控制无关变量的方法(平衡控制):排除因实验对象的个体差异带来的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影响;设法创造稳定的相同的条件进行对照,以抵消或排除这些因素对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实验对象的干扰;设法提供适宜条件,以排除不利环境条件对实验对象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的影响;重复实验,排除偶然因素的干扰,减小实验误差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466553"/>
          <a:ext cx="7740000" cy="4709160"/>
        </p:xfrm>
        <a:graphic>
          <a:graphicData uri="http://schemas.openxmlformats.org/drawingml/2006/table">
            <a:tbl>
              <a:tblPr/>
              <a:tblGrid>
                <a:gridCol w="2103174"/>
                <a:gridCol w="1143008"/>
                <a:gridCol w="1714512"/>
                <a:gridCol w="2779306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实验名称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自变量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因变量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无关变量</a:t>
                      </a:r>
                    </a:p>
                  </a:txBody>
                  <a:tcPr marL="45720" marR="45720" anchor="ctr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探究温度对淀粉酶活性的影响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不同温度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(至少三种)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酶的活性(加碘液后溶液颜色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的变化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pH、底物量、酶量、试管的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洁净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程度、反应时间、操作程序等</a:t>
                      </a:r>
                    </a:p>
                  </a:txBody>
                  <a:tcPr marL="45720" marR="45720" anchor="ctr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探究pH对过氧化氢酶活性的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  <a:endParaRPr lang="zh-CN" altLang="en-US" sz="13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不同pH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(至少三种)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酶的活性(气泡的数量或带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火星的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卫生香燃烧的猛烈程度)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温度、底物量、酶量、试管的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洁净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程度、反应时间、操作程序等</a:t>
                      </a:r>
                    </a:p>
                  </a:txBody>
                  <a:tcPr marL="45720" marR="45720" anchor="ctr"/>
                </a:tc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探究酵母菌的呼吸方式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氧的有无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CO</a:t>
                      </a:r>
                      <a:r>
                        <a:rPr lang="zh-CN" altLang="en-US" sz="13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生成量(澄清石灰水的浑浊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程度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);有无酒精产生(用重铬酸钾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检测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葡萄糖溶液及石灰水的量、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温度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、pH、锥形瓶的洁净程度等</a:t>
                      </a:r>
                    </a:p>
                  </a:txBody>
                  <a:tcPr marL="45720" marR="45720" anchor="ctr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探究生长素类似物促进插条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生根的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最适浓度    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不同浓度的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生长素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类似物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扦插枝条的生根数量或长度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实验材料的一致性、激素浓度的</a:t>
                      </a:r>
                      <a:r>
                        <a:rPr sz="1300"/>
                        <a:t/>
                      </a:r>
                      <a:br>
                        <a:rPr sz="13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准确性、处理时间的一致性等</a:t>
                      </a:r>
                    </a:p>
                  </a:txBody>
                  <a:tcPr marL="45720" marR="45720" anchor="ctr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探究培养液中酵母菌种群数量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的动态</a:t>
                      </a: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变化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时间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酵母菌种群数量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培养液的成分、培养条件、空间</a:t>
                      </a:r>
                      <a:r>
                        <a:rPr sz="1300" dirty="0"/>
                        <a:t/>
                      </a:r>
                      <a:br>
                        <a:rPr sz="1300" dirty="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等</a:t>
                      </a: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7633" y="991377"/>
            <a:ext cx="1871025" cy="40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【知能拓展】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58026"/>
            <a:ext cx="81270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2.实验设计的原则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设计实验时要把握的原则有很多,如科学性原则、对照原则、单一变量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原则、平行重复原则、随机性原则、可行性原则和简便性原则等。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科学性原则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:包括实验原理的科学性、实验材料选择的科学性、实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验方法的科学性、实验结果处理的科学性。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①实验原理的科学性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实验原理是实验设计的依据,也是用来检验和修正实验过程中失误的依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据,因此它必须是经前人总结或经科学检验得出的科学理论。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②实验材料选择的科学性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根据实验目的和实验原理选择恰当的实验材料,是保证实验达到预期结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果的关键因素之一。如还原糖鉴定实验中以苹果或雪梨组织液为材料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观察植物细胞质壁分离与复原实验中以紫色洋葱为实验材料等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 smtClean="0">
              <a:solidFill>
                <a:srgbClr val="00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.避免材料颜色对实验结果的干扰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还原糖的鉴定:应选择浅颜色的组织材料如苹果、梨。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叶片中淀粉的鉴定:用脂溶性物质将叶片中色素溶解掉。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b.根据所提取或鉴定的物质选材料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色素的提取与分离:选深绿色材料如菠菜叶,不选浅绿色或不含色素的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材料。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还原糖的鉴定:所选材料必须含有还原糖,如苹果、梨、血浆、糖尿病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病人尿液等,但甜菜等因主要含蔗糖而不能作为实验材料。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油脂的鉴定:选富含油脂的种子,如花生种子。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蛋白质的鉴定:选富含蛋白质的材料如大豆种子(或用豆浆)、鸡蛋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蛋白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(去掉蛋黄,稀释,留样液作对照)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 smtClean="0">
              <a:solidFill>
                <a:srgbClr val="00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.遗传方面的实验材料:要求相对性状明显,繁殖周期短。植物一般选择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草本、自花传粉(闭花授粉)植物;动物中常用果蝇。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d.细胞分裂方面的材料:细胞分裂旺盛的部位如根尖分生区、形成层部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分;细胞周期短而分裂期长的材料。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e.可用洋葱作为实验材料的实验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观察质壁分离及质壁分离复原——紫色洋葱鳞片叶外表皮(细胞液呈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紫色便于观察);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观察细胞的有丝分裂——根尖分生区(乳白色)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③实验方法的科学性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只有用科学而严谨的实验方法,才能得出正确而可靠的实验结果。如鉴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蛋白质的实验中,根据蛋白质分子在碱性环境中与硫酸铜反应呈紫色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的反应特点,实验过程中必须先加双缩脲试剂A液(质量浓度为0.1 g/mL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的氢氧化钠溶液),振荡后再加B液(质量浓度为0.01 g/mL的硫酸铜溶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液),而不能反过来或把A液与B液混合后加入。又如在光合作用强度的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检测实验中用绿光灯照射可看成是黑暗条件;在鉴定光合作用产物实验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中,要首先对植物进行饥饿处理,去除细胞内原有的淀粉。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④实验结果处理的科学性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对于实验过程中得到的一些数据、现象或其他信息,不能简单处理,应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整理后仔细分析,找出它们所能够透露的最多信息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C0F22123-EF3F-4EC5-B767-492E80A908FA}">
  <ds:schemaRefs/>
</ds:datastoreItem>
</file>

<file path=customXml/itemProps10.xml><?xml version="1.0" encoding="utf-8"?>
<ds:datastoreItem xmlns:ds="http://schemas.openxmlformats.org/officeDocument/2006/customXml" ds:itemID="{88D4000A-B1A3-46F0-8515-A4780F25214A}">
  <ds:schemaRefs/>
</ds:datastoreItem>
</file>

<file path=customXml/itemProps11.xml><?xml version="1.0" encoding="utf-8"?>
<ds:datastoreItem xmlns:ds="http://schemas.openxmlformats.org/officeDocument/2006/customXml" ds:itemID="{BD804011-FE62-4B54-80A3-6A51FA93C86C}">
  <ds:schemaRefs/>
</ds:datastoreItem>
</file>

<file path=customXml/itemProps12.xml><?xml version="1.0" encoding="utf-8"?>
<ds:datastoreItem xmlns:ds="http://schemas.openxmlformats.org/officeDocument/2006/customXml" ds:itemID="{582D757B-7552-4189-9CB0-81628D3CC621}">
  <ds:schemaRefs/>
</ds:datastoreItem>
</file>

<file path=customXml/itemProps13.xml><?xml version="1.0" encoding="utf-8"?>
<ds:datastoreItem xmlns:ds="http://schemas.openxmlformats.org/officeDocument/2006/customXml" ds:itemID="{A78A36C3-8AF8-477A-9AF7-6D06AAFA90F1}">
  <ds:schemaRefs/>
</ds:datastoreItem>
</file>

<file path=customXml/itemProps14.xml><?xml version="1.0" encoding="utf-8"?>
<ds:datastoreItem xmlns:ds="http://schemas.openxmlformats.org/officeDocument/2006/customXml" ds:itemID="{7E557429-3B29-4B9B-983D-EBEB0C4FCE08}">
  <ds:schemaRefs/>
</ds:datastoreItem>
</file>

<file path=customXml/itemProps15.xml><?xml version="1.0" encoding="utf-8"?>
<ds:datastoreItem xmlns:ds="http://schemas.openxmlformats.org/officeDocument/2006/customXml" ds:itemID="{0CEB6727-00C4-4410-9244-A4BD8953DCE6}">
  <ds:schemaRefs/>
</ds:datastoreItem>
</file>

<file path=customXml/itemProps16.xml><?xml version="1.0" encoding="utf-8"?>
<ds:datastoreItem xmlns:ds="http://schemas.openxmlformats.org/officeDocument/2006/customXml" ds:itemID="{F2731B4D-143A-4BEF-9313-323E5C00B2F6}">
  <ds:schemaRefs/>
</ds:datastoreItem>
</file>

<file path=customXml/itemProps2.xml><?xml version="1.0" encoding="utf-8"?>
<ds:datastoreItem xmlns:ds="http://schemas.openxmlformats.org/officeDocument/2006/customXml" ds:itemID="{C2EC51B8-66E7-4E8F-A5E8-93A822B94D6D}">
  <ds:schemaRefs/>
</ds:datastoreItem>
</file>

<file path=customXml/itemProps3.xml><?xml version="1.0" encoding="utf-8"?>
<ds:datastoreItem xmlns:ds="http://schemas.openxmlformats.org/officeDocument/2006/customXml" ds:itemID="{C5A9AEF2-5DD1-4B4C-B8AF-1B2C7593CF90}">
  <ds:schemaRefs/>
</ds:datastoreItem>
</file>

<file path=customXml/itemProps4.xml><?xml version="1.0" encoding="utf-8"?>
<ds:datastoreItem xmlns:ds="http://schemas.openxmlformats.org/officeDocument/2006/customXml" ds:itemID="{4BDD146B-7327-427A-BE28-AE8843891117}">
  <ds:schemaRefs/>
</ds:datastoreItem>
</file>

<file path=customXml/itemProps5.xml><?xml version="1.0" encoding="utf-8"?>
<ds:datastoreItem xmlns:ds="http://schemas.openxmlformats.org/officeDocument/2006/customXml" ds:itemID="{695B5791-A53E-41DD-ABB7-C86A4B671F56}">
  <ds:schemaRefs/>
</ds:datastoreItem>
</file>

<file path=customXml/itemProps6.xml><?xml version="1.0" encoding="utf-8"?>
<ds:datastoreItem xmlns:ds="http://schemas.openxmlformats.org/officeDocument/2006/customXml" ds:itemID="{D9364C6E-A55C-4033-8161-D917A558441F}">
  <ds:schemaRefs/>
</ds:datastoreItem>
</file>

<file path=customXml/itemProps7.xml><?xml version="1.0" encoding="utf-8"?>
<ds:datastoreItem xmlns:ds="http://schemas.openxmlformats.org/officeDocument/2006/customXml" ds:itemID="{6639A2B0-450A-41D6-B8E4-3409E8108E09}">
  <ds:schemaRefs/>
</ds:datastoreItem>
</file>

<file path=customXml/itemProps8.xml><?xml version="1.0" encoding="utf-8"?>
<ds:datastoreItem xmlns:ds="http://schemas.openxmlformats.org/officeDocument/2006/customXml" ds:itemID="{31930CEE-E1AE-4EC2-9905-241B5FDA4412}">
  <ds:schemaRefs/>
</ds:datastoreItem>
</file>

<file path=customXml/itemProps9.xml><?xml version="1.0" encoding="utf-8"?>
<ds:datastoreItem xmlns:ds="http://schemas.openxmlformats.org/officeDocument/2006/customXml" ds:itemID="{E527664B-0803-413C-A372-3458DF81D2D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</TotalTime>
  <Words>721</Words>
  <PresentationFormat>自定义</PresentationFormat>
  <Paragraphs>106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User</cp:lastModifiedBy>
  <cp:revision>22</cp:revision>
  <dcterms:modified xsi:type="dcterms:W3CDTF">2019-01-28T05:30:34Z</dcterms:modified>
</cp:coreProperties>
</file>